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8" r:id="rId2"/>
    <p:sldId id="289" r:id="rId3"/>
    <p:sldId id="302" r:id="rId4"/>
    <p:sldId id="304" r:id="rId5"/>
    <p:sldId id="305" r:id="rId6"/>
    <p:sldId id="257" r:id="rId7"/>
    <p:sldId id="300" r:id="rId8"/>
    <p:sldId id="306" r:id="rId9"/>
    <p:sldId id="260" r:id="rId10"/>
    <p:sldId id="265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307" r:id="rId19"/>
    <p:sldId id="315" r:id="rId20"/>
    <p:sldId id="309" r:id="rId21"/>
    <p:sldId id="312" r:id="rId22"/>
    <p:sldId id="314" r:id="rId23"/>
    <p:sldId id="268" r:id="rId24"/>
    <p:sldId id="269" r:id="rId25"/>
    <p:sldId id="270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C96"/>
    <a:srgbClr val="A8C56D"/>
    <a:srgbClr val="1CAD97"/>
    <a:srgbClr val="7F7F7F"/>
    <a:srgbClr val="00C34E"/>
    <a:srgbClr val="E6E6E6"/>
    <a:srgbClr val="9F9F9F"/>
    <a:srgbClr val="D1C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66867" autoAdjust="0"/>
  </p:normalViewPr>
  <p:slideViewPr>
    <p:cSldViewPr snapToGrid="0">
      <p:cViewPr>
        <p:scale>
          <a:sx n="75" d="100"/>
          <a:sy n="75" d="100"/>
        </p:scale>
        <p:origin x="123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9:14:2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9:15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620 940 24575,'5'1'0,"1"0"0,-1 0 0,1 0 0,0 0 0,-1 1 0,0 0 0,1 0 0,-1 0 0,0 1 0,0-1 0,0 2 0,-1-1 0,9 7 0,4 5 0,-1 1 0,15 20 0,-29-33 0,86 122 0,-76-107 0,0 0 0,-1 1 0,0 0 0,-2 1 0,-1 0 0,0 0 0,5 25 0,4 5 0,-5-15 0,8 44 0,-10 12 0,-4 0 0,-6 102 0,0-144 0,-14-212 0,14 125 0,-2 0 0,-1 0 0,-13-60 0,-1-23 0,3 63 0,10 49 0,1 0 0,1-1 0,0 0 0,0 0 0,0-14 0,1 9 0,-1-1 0,0 0 0,-7-22 0,-3-18 0,15 87 0,-2-21 0,0 1 0,0 0 0,1 0 0,0-1 0,1 1 0,0-1 0,0 1 0,8 12 0,-6-11 0,0 0 0,-1-1 0,-1 2 0,4 19 0,1 1 0,-5-22 0,16 60 0,17 120 0,-23-124 0,-9-52 0,-1 1 0,0 0 0,1 29 0,-2 78 0,-5 98 0,-3-173 0,-2 49 0,-5 35 0,0-5 0,15-135 0,-1-1 0,2 0 0,-1 1 0,1-1 0,1 1 0,4-10 0,15-40 0,-11 12 0,-5 23 0,-1 0 0,4-41 0,3-59 0,-11 96 0,8-157 0,-10-544 0,0 727 0,0 0 0,-1-1 0,1 1 0,0 0 0,0-1 0,0 1 0,0 0 0,1-1 0,-1 1 0,0 0 0,0-1 0,1 1 0,-1 0 0,1-1 0,-1 1 0,1 0 0,0 0 0,1-2 0,-1 3 0,-1 0 0,1 0 0,0 0 0,0 1 0,-1-1 0,1 0 0,0 1 0,-1-1 0,1 1 0,-1-1 0,1 0 0,0 1 0,-1-1 0,1 1 0,-1-1 0,1 1 0,-1 0 0,0-1 0,1 1 0,-1 0 0,0-1 0,1 1 0,-1 0 0,4 7 0,0-1 0,0 1 0,-1 0 0,4 16 0,-1 11 0,20 63 0,-18-74 0,0 1 0,-2 0 0,6 46 0,1-11 0,-10-49 0,0 0 0,0 0 0,-1 1 0,1 17 0,-4 185 0,1-243 0,-1-1 0,-2 0 0,0 1 0,-2-1 0,-11-35 0,-22-84 0,-20-57 0,4 47 0,2 34 0,5 7 0,-2-6 0,-32-87 0,-3 44 0,63 135 0,-1 1 0,-2 0 0,-1 2 0,-2 2 0,-50-43 0,54 49 0,3 6 0,0 0 0,-1 2 0,-39-20 0,23 13 0,-2-1 0,-1 1 0,-60-19 0,84 34 0,0-1 0,0 0 0,-1 2 0,0 0 0,0 1 0,0 0 0,0 1 0,0 2 0,-25 0 0,42 1 1,0-1 0,0 0 1,0 0-1,0 0 0,0 0 0,0 0 0,0 0 0,1 0 0,-1 1 1,0-1-1,0 0 0,0 0 0,0 0 0,0 0 0,0 0 0,0 0 0,0 1 1,0-1-1,0 0 0,0 0 0,0 0 0,0 0 0,0 1 0,0-1 0,0 0 1,0 0-1,0 0 0,0 0 0,0 0 0,0 1 0,0-1 0,0 0 0,0 0 1,0 0-1,0 0 0,0 0 0,-1 0 0,1 1 0,0-1 0,0 0 0,0 0 1,0 0-1,0 0 0,0 0 0,0 0 0,-1 0 0,1 0 0,0 0 0,0 1 1,0-1-1,0 0 0,0 0 0,-1 0 0,1 0 0,0 0 0,0 0 0,0 0 1,-1 0-1,16 6-461,-11-4-512,3 2-5854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9:15:17.9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24575,'8'2'0,"-1"1"0,0-1 0,0 2 0,0-1 0,0 1 0,-1 0 0,10 7 0,-13-9 0,50 37 0,-1 2 0,47 49 0,14 10 0,13 12 0,-95-83 0,-24-24 0,-1-1 0,-1 2 0,1-1 0,-1 1 0,0-1 0,0 2 0,0-1 0,-1 0 0,0 1 0,0 0 0,-1 0 0,3 8 0,-2-2 0,13 38 0,18 94 0,-24-87 0,-6-31 0,0 1 0,0 33 0,-11-102 0,-2 0 0,-22-64 0,24 85 0,-8-18 0,-2 0 0,-1 1 0,-43-65 0,36 63 0,13 19 0,-1 1 0,0 0 0,-2 1 0,0 1 0,-1 0 0,0 1 0,-2 0 0,0 1 0,0 1 0,-37-22 0,-3-3 0,46 31 0,1 0 0,-1 0 0,0 1 0,-19-8 0,22 11 0,-13-5 0,18 10 0,11 8 0,10 7 0,-7-7 0,0 0 0,-1 1 0,0 0 0,-1 1 0,0 0 0,0 0 0,-1 1 0,-1 0 0,0 0 0,-1 1 0,7 19 0,26 72 88,-28-77-573,0 0 1,11 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9:15:20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42 110 24575,'18'2'0,"-1"0"0,1 2 0,-1 0 0,0 1 0,0 0 0,-1 2 0,0 0 0,0 1 0,17 11 0,-24-14 0,-2-2 0,-1 2 0,-1-1 0,1 1 0,-1 0 0,1 0 0,7 11 0,23 20 0,-30-30 0,0 0 0,0 1 0,0 0 0,-1 0 0,0 0 0,0 0 0,7 16 0,23 32 0,-25-41 0,0 1 0,0 0 0,-2 1 0,0 0 0,-1 0 0,6 20 0,2 2 0,-21-53 0,2 1 0,-1 1 0,0 1 0,-1-1 0,0 1 0,-16-23 0,-12-1 0,-1 0 0,-2 3 0,-1 1 0,-79-51 0,106 77 0,0 1 0,-1 0 0,0 1 0,-12-4 0,15 7 0,1-2 0,0 1 0,0-1 0,0-1 0,0 1 0,0-1 0,1-1 0,0 1 0,0-1 0,-7-6 0,13 10 0,1 1 0,-1-1 0,0 0 0,0 0 0,1 0 0,-1 0 0,0 1 0,1-1 0,-1 0 0,1 0 0,-1 0 0,1 0 0,0 0 0,-1 0 0,1 0 0,0-1 0,0 1 0,-1 0 0,1 0 0,0 0 0,0 0 0,0 0 0,1 0 0,-1 0 0,0 0 0,1-2 0,0 1 0,0 1 0,0-1 0,0 1 0,1-1 0,-1 1 0,0 0 0,1 0 0,0-1 0,-1 1 0,1 0 0,-1 1 0,1-1 0,0 0 0,1 0 0,7-3 0,-1 2 0,1-1 0,0 1 0,16-1 0,38 1 0,89 7 0,-140-3 0,-1 1 0,0 1 0,0 0 0,-1 1 0,1 0 0,15 10 0,22 9 0,-38-19 0,-1-1 0,0 2 0,-1-1 0,1 1 0,8 8 0,-16-13 0,-1 0 0,0 0 0,1 0 0,-1 0 0,0 0 0,1 0 0,-1 0 0,0 1 0,0-1 0,0 0 0,0 1 0,0-1 0,0 1 0,0-1 0,-1 1 0,1 0 0,0-1 0,-1 1 0,0 0 0,1-1 0,-1 1 0,0 0 0,0-1 0,0 1 0,0 0 0,0 0 0,0-1 0,0 1 0,-1 0 0,1-1 0,0 1 0,-1 0 0,0-1 0,1 1 0,-1-1 0,0 1 0,0-1 0,0 1 0,0-1 0,0 1 0,-2 1 0,2-2 0,0-1 0,1 1 0,-1-1 0,0 0 0,0 1 0,0-1 0,0 0 0,0 1 0,0-1 0,0 0 0,0 0 0,0 0 0,0 0 0,0 0 0,1 0 0,-1 0 0,0 0 0,0 0 0,0 0 0,0 0 0,0-1 0,0 1 0,0 0 0,0-1 0,0 1 0,1-1 0,-1 1 0,0-1 0,0 1 0,0-2 0,-31-25 0,14 11 0,-76-53 0,82 60 0,1 0 0,-2 0 0,1 1 0,-2 1 0,1 0 0,0 1 0,-1 1 0,0 0 0,-1 1 0,1 0 0,-1 1 0,1 1 0,-1 0 0,0 1 0,-20 1 0,26 0 0,0 0 0,0-1 0,0 0 0,1 0 0,-1 0 0,0-1 0,1-1 0,-1 0 0,1 0 0,-12-6 0,20 9 0,0 0 0,-1 0 0,1 0 0,0 0 0,-1-1 0,1 1 0,-1 0 0,1 0 0,0 0 0,0 0 0,-1-1 0,1 1 0,0 0 0,-1 0 0,1-1 0,0 1 0,0 0 0,-1-1 0,1 1 0,0 0 0,0-1 0,0 1 0,0 0 0,-1-1 0,1 1 0,0 0 0,0-1 0,0 1 0,0-1 0,0 1 0,0 0 0,0-1 0,0 1 0,0 0 0,0-1 0,0 1 0,0-1 0,0 1 0,0 0 0,1-1 0,-1 1 0,0 0 0,0-1 0,0 1 0,0 0 0,1-1 0,-1 0 0,24-7 0,30 2 0,-10 5 0,-1 1 0,1 2 0,83 15 0,-105-13 0,-1-2 0,34 1 0,-41-3 0,-1 0 0,1 1 0,-1 0 0,1 1 0,-1 0 0,0 2 0,1-1 0,-2 1 0,21 10 0,-30-12 0,0 0 0,-1 1 0,1 0 0,-1-1 0,1 1 0,-1 0 0,0 0 0,0 0 0,-1 0 0,1 1 0,0-1 0,-1 0 0,0 1 0,0-1 0,0 1 0,0-1 0,0 1 0,-1 7 0,1 9 0,0 0 0,-4 26 0,1-17 0,-1 510 0,4-308 0,-2-212 0,-1 1 0,-9 35 0,7-34 0,0 0 0,-2 27 0,7 323-1365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9:15:38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1332 384 24575,'-16'1'0,"-1"0"0,1-2 0,0 0 0,-1-1 0,1-1 0,0 0 0,0-1 0,1-1 0,-21-8 0,16 5 0,-1 0 0,0 2 0,-32-5 0,-35-11 0,62 12 0,12 4 0,-1 1 0,-1 1 0,1 0 0,-18-2 0,-3 0 0,-51-14 0,53 11 0,-60-9 0,51 13 0,0-2 0,-59-17 0,89 20 0,1 0 0,-1 1 0,0 1 0,0 1 0,-21-1 0,60 1 0,142 3 0,-144 1 0,0 2 0,24 7 0,41 8 0,-66-16 0,0 1 0,45 17 0,-8-3 0,15 5 0,129 60 0,-132-53 0,-39-18 0,0 2 0,35 21 0,-30-19 0,-32-15 0,0-1 0,-1 1 0,0 1 0,0-1 0,1 1 0,-1 0 0,-1 0 0,7 5 0,1 5 0,-1 0 0,-1 0 0,18 27 0,11 17 0,-32-48 0,-1 1 0,0 1 0,0-1 0,-1 1 0,4 14 0,17 32 0,-1 0 0,3 5 0,-19-46 0,-1 1 0,0 0 0,8 31 0,11 24 0,-22-57 0,0-1 0,-1 1 0,-1 0 0,0 0 0,0 20 0,4 19 0,-5-45 0,0 5 0,1 0 0,0 0 0,1-1 0,11 26 0,-34-97 0,5 7 0,-77-162 0,83 192 0,-1 0 0,-1 0 0,-1 1 0,-1 1 0,-24-31 0,35 48 0,-1 0 0,0 1 0,1-1 0,-1 1 0,0-1 0,0 1 0,0-1 0,-1 1 0,1 0 0,0 0 0,0 0 0,-1 1 0,1-1 0,0 0 0,-1 1 0,1-1 0,0 1 0,-1 0 0,-3 0 0,5 0 0,0 1 0,0-1 0,0 0 0,0 1 0,0-1 0,0 1 0,0-1 0,0 1 0,0 0 0,0 0 0,0-1 0,1 1 0,-1 0 0,0 0 0,0 0 0,1 0 0,-1-1 0,0 1 0,1 0 0,-1 0 0,1 1 0,0-1 0,-1 0 0,1 0 0,0 0 0,-1 0 0,1 0 0,0 0 0,0 0 0,0 1 0,0-1 0,0 0 0,0 0 0,0 0 0,1 0 0,-1 0 0,0 0 0,1 0 0,-1 0 0,1 1 0,0 0 0,31 93 0,5 16 0,-28-79 0,1-1 0,2 0 0,23 42 0,-6-15 0,-28-63 0,0 0 0,-1 0 0,0 0 0,0 0 0,0 1 0,-1-1 0,0-6 0,-140-286 0,126 270 0,-1 2 0,-1 0 0,-1 1 0,-1 1 0,-1 0 0,-1 2 0,-27-22 0,-95-67 0,123 94 0,-55-39 0,50 39 0,-34-28 0,-16-13 0,40 36 0,6 4 0,-47-37 0,76 54 0,0 1 0,0-1 0,0 0 0,-1 0 0,1 0 0,0 0 0,0 0 0,0 0 0,0-1 0,0 1 0,-1 0 0,1 0 0,0 0 0,0 0 0,0 0 0,0 0 0,0 0 0,0 0 0,0 0 0,-1 0 0,1 0 0,0 0 0,0 0 0,0 0 0,0-1 0,0 1 0,0 0 0,0 0 0,0 0 0,0 0 0,0 0 0,0 0 0,-1 0 0,1-1 0,0 1 0,0 0 0,0 0 0,0 0 0,0 0 0,0 0 0,0 0 0,0-1 0,0 1 0,0 0 0,0 0 0,0 0 0,0 0 0,0 0 0,0 0 0,1-1 0,-1 1 0,0 0 0,0 0 0,0 0 0,0 0 0,0 0 0,0 0 0,0 0 0,0-1 0,0 1 0,0 0 0,0 0 0,1 0 0,-1 0 0,0 0 0,0 0 0,0 0 0,0 0 0,0 0 0,15 2 0,16 8 0,7 4 0,-28-10 0,0-1 0,0 1 0,18 10 0,9 5 0,-30-16 0,-1 0 0,1 0 0,-1 0 0,0 1 0,0 0 0,0 0 0,5 6 0,23 27 0,-3 2 0,31 47 0,-12-15 0,10 22 0,-42-69 0,-2 1 0,0 0 0,20 47 0,-17-40 0,-19-32 0,0 0 0,0 0 0,0 0 0,0 0 0,0 0 0,0 1 0,0-1 0,0 0 0,0 0 0,0 0 0,0 0 0,0 0 0,1 0 0,-1 0 0,0 0 0,0 0 0,0 0 0,0 0 0,0 1 0,0-1 0,0 0 0,0 0 0,1 0 0,-1 0 0,0 0 0,0 0 0,0 0 0,0 0 0,0 0 0,0 0 0,0 0 0,1 0 0,-1 0 0,0 0 0,0 0 0,0 0 0,0 0 0,0 0 0,0 0 0,0 0 0,0-1 0,1 1 0,-1 0 0,0 0 0,0 0 0,0 0 0,0 0 0,0 0 0,0 0 0,0 0 0,0 0 0,0 0 0,0 0 0,0-1 0,1 1 0,-1 0 0,0 0 0,0 0 0,0 0 0,0 0 0,0 0 0,0 0 0,0-1 0,0 1 0,-4-21 0,-6-9 0,-1 1 0,-1 0 0,-2 1 0,-20-32 0,-32-32 0,56 81 0,-1 1 0,0 0 0,0 0 0,-1 1 0,0 1 0,-15-8 0,16 9 0,-17-12 0,-1 2 0,0 1 0,-1 1 0,-42-14 0,83 32 0,0 1 0,0 0 0,0 0 0,16 10 0,-19-9 0,0 0 0,0 1 0,0 0 0,-1 0 0,0 1 0,0-1 0,-1 2 0,0-1 0,0 1 0,6 10 0,53 84 0,-38-60 0,42 57 0,-142-204 0,66 95 0,-35-45 0,39 51 0,0 0 0,0 1 0,-1 0 0,1-1 0,-1 1 0,0 1 0,0-1 0,0 1 0,0-1 0,0 1 0,-7-2 0,35 53 0,22 54 0,-43-101 0,-3-12 0,-6-16 0,-11 2 0,9 14 0,10 11 0,14 15 0,-1 1 0,23 36 0,9 10 0,-47-62 0,1-1 0,-1 1 0,0-1 0,0 0 0,0 1 0,1-1 0,-1 1 0,0-1 0,0 0 0,1 1 0,-1-1 0,0 1 0,1-1 0,-1 0 0,0 0 0,1 1 0,-1-1 0,1 0 0,-1 0 0,0 1 0,1-1 0,-1 0 0,1 0 0,-1 0 0,1 0 0,-1 0 0,1 1 0,-1-1 0,1 0 0,-1 0 0,1 0 0,-1 0 0,0-1 0,1 1 0,-1 0 0,1 0 0,0 0 0,0-19 0,-12-28 0,9 41 0,-18-45 0,-26-51 0,25 73 0,19 33 0,11 17 0,3 0 0,1-1 0,0 0 0,23 24 0,-36-44 0,1 0 0,-1 1 0,0-1 0,1 0 0,-1 0 0,0 1 0,0-1 0,1 0 0,-1 1 0,0-1 0,0 0 0,1 1 0,-1-1 0,0 0 0,0 1 0,0-1 0,0 0 0,0 1 0,0-1 0,1 1 0,-1-1 0,0 0 0,0 1 0,0-1 0,0 0 0,0 1 0,-1-1 0,1 1 0,0-1 0,0 0 0,0 1 0,0-1 0,0 0 0,0 1 0,-1-1 0,1 1 0,0-1 0,0 0 0,0 0 0,-1 1 0,1-1 0,0 0 0,-1 1 0,1-1 0,0 0 0,0 0 0,-1 1 0,1-1 0,-1 0 0,1 0 0,0 0 0,-1 0 0,1 0 0,0 1 0,-1-1 0,1 0 0,-1 0 0,1 0 0,0 0 0,-1 0 0,1 0 0,0 0 0,-1 0 0,1 0 0,-1-1 0,1 1 0,0 0 0,-1 0 0,-42-2 0,23 0 0,38 11 0,39 8 0,-41-13 0,0 1 0,-1 0 0,24 11 0,114 82 0,-147-93 0,0 0 0,0 1 0,-1-1 0,0 1 0,0 0 0,-1 1 0,0-1 0,5 10 0,16 21 0,-14-20 0,-10-14 0,-5-16 0,-3-2 0,-1 1 0,-1-1 0,0 1 0,-1 1 0,-1 0 0,0 0 0,0 1 0,-27-21 0,32 28 0,-22-20 0,-2 1 0,-1 2 0,-1 1 0,-45-22 0,52 29 0,22 12 0,0 0 0,0 0 0,0 0 0,0 1 0,-1-1 0,1 1 0,0 0 0,-1 0 0,1 0 0,-1 0 0,1 1 0,-7-1 0,6 1 0,1 0 0,-1 0 0,1-1 0,-1 1 0,1-1 0,-1 0 0,1 0 0,-1 0 0,1 0 0,0 0 0,0-1 0,0 1 0,-4-4 0,2 0 0,0 0 0,0 0 0,1 0 0,0-1 0,-6-9 0,8 11 0,-64-89 0,13 27 0,34 40 0,-2 1 0,-26-25 0,3 4 0,-6-10 0,34 38 0,-1 1 0,-1 0 0,-1 1 0,0 1 0,-1 1 0,0 1 0,-31-15 0,-30-9 0,-15 0 0,82 31 0,-1-1 0,0 2 0,0 0 0,-1 1 0,1 0 0,-21-1 0,14 1 0,1 0 0,-29-10 0,35 10 0,1 1 0,-1 0 0,-27-2 0,4 1 0,-50 1 0,123 4 0,-1 1 0,0 2 0,49 11 0,26 3 0,-80-15 0,0 1 0,0 1 0,44 15 0,-33-7 0,-29-11 0,-2 1 0,1 1 0,0-1 0,-1 1 0,1 1 0,14 9 0,94 55 0,-94-52 0,2 0 0,-1 1 0,-1 1 0,-1 1 0,-1 0 0,29 35 0,109 158 0,-139-179 0,-17-27 0,1 1 0,-1-1 0,2 0 0,10 12 0,-7-8 0,-1 0 0,0 0 0,0 1 0,-1 0 0,6 15 0,4 4 0,-10-18 0,38 76 0,-88-105 0,-48-30 0,89 44 0,-1 0 0,1 0 0,-1-1 0,1 1 0,0-1 0,0 1 0,0-1 0,0 0 0,1 0 0,-1 0 0,1 0 0,0 0 0,0 0 0,0 0 0,0-1 0,0 1 0,0 0 0,1 0 0,0-1 0,0 1 0,0 0 0,0-1 0,0 1 0,1 0 0,-1-1 0,1 1 0,2-5 0,-3 6 0,1 1 0,-1-1 0,1 0 0,0 0 0,0 1 0,0-1 0,0 0 0,0 1 0,0-1 0,1 1 0,-1 0 0,0-1 0,1 1 0,-1 0 0,1 0 0,-1 0 0,1 0 0,0 0 0,2-1 0,-2 1 0,1 1 0,-1 0 0,0 0 0,0 0 0,1 0 0,-1 0 0,0 0 0,0 1 0,0-1 0,1 1 0,-1 0 0,0-1 0,0 1 0,0 0 0,0 0 0,0 0 0,0 1 0,0-1 0,-1 0 0,1 1 0,2 1 0,7 8 0,-1 0 0,0 1 0,0 0 0,10 17 0,-10-13 0,1-1 0,19 21 0,10 8 0,-30-31 0,1-1 0,0-1 0,0 0 0,17 12 0,-3-6 0,-9-7 0,-2-1 0,0 2 0,0 0 0,-1 1 0,0 0 0,20 27 0,20 41 0,-1-20 0,111 221 0,-136-202 0,-15-38 0,-2-4 0,6 46 0,-12-61 0,-1 77 0,-5-58 0,0-32 0,0-12 0,-19-51 0,16 43 0,0 1 0,1-1 0,0 0 0,-3-17 0,-8-49-1365,14 66-5461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9:15:41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1071 803 24575,'0'0'0,"0"0"0,0 0 0,0 0 0,0 0 0,0 0 0,0-1 0,0 1 0,0 0 0,0 0 0,0 0 0,0 0 0,0 0 0,0 0 0,0 0 0,0 0 0,0-1 0,0 1 0,0 0 0,0 0 0,0 0 0,0 0 0,0 0 0,0 0 0,0 0 0,0 0 0,0-1 0,0 1 0,0 0 0,0 0 0,0 0 0,0 0 0,0 0 0,0 0 0,0 0 0,0 0 0,0 0 0,0-1 0,0 1 0,0 0 0,-1 0 0,1 0 0,0 0 0,0 0 0,17-1 0,12 25 0,-27-22 0,0 1 0,0-1 0,0 0 0,0 0 0,0 0 0,1 0 0,-1-1 0,1 1 0,-1 0 0,1-1 0,-1 0 0,1 0 0,5 2 0,-8-3 0,1 0 0,-1-1 0,1 1 0,-1 0 0,1 0 0,-1-1 0,1 1 0,-1 0 0,1-1 0,-1 1 0,1 0 0,-1-1 0,1 1 0,-1-1 0,0 1 0,1-1 0,-1 1 0,0-1 0,1 1 0,-1-1 0,0 1 0,1-1 0,-1 1 0,0-1 0,0 0 0,0 1 0,0-1 0,0 1 0,0-1 0,0 0 0,0 1 0,0-1 0,0 1 0,0-1 0,0 0 0,0 1 0,0-1 0,-1 1 0,1-1 0,-7-32 0,5 25 0,0 0 0,-1 0 0,0 0 0,0 0 0,-1 1 0,0-1 0,-6-8 0,-14-30 0,16 30 0,0 0 0,-1 1 0,0 0 0,-1 1 0,-15-16 0,-8-14 0,-2 0 0,-2 1 0,-48-43 0,61 64 0,-39-25 0,26 21 0,20 15 0,0 1 0,-36-15 0,31 16 0,-176-69 0,104 32 0,71 37 0,-6-3 0,0 1 0,-1 1 0,-45-8 0,45 7 0,27 10 0,-1-1 0,1 1 0,-1-1 0,1 1 0,-1 0 0,1 0 0,-1 1 0,-4-1 0,86 33 0,85 22 0,-124-43 0,6 0 0,62 27 0,-24-1 0,-74-33 0,0 0 0,-1 1 0,1 0 0,9 7 0,-10-6 0,1 0 0,0-1 0,0 0 0,10 4 0,-7-3 0,1 0 0,-1 0 0,0 2 0,16 12 0,-17-12 0,0-1 0,0 1 0,1-2 0,0 0 0,16 7 0,164 40 0,-671-203 0,453 141 0,10 2 0,-1 2 0,0 0 0,-33-5 0,46 10 0,-6-1 0,1 1 0,0-2 0,0 1 0,0-1 0,0 0 0,0-1 0,1 0 0,-11-6 0,19 9 0,0 0 0,-1 0 0,1 0 0,0 0 0,0 0 0,0 0 0,0 0 0,0 0 0,0 0 0,-1 0 0,1 0 0,0 0 0,0-1 0,0 1 0,0 0 0,0 0 0,0 0 0,0 0 0,0 0 0,0 0 0,-1-1 0,1 1 0,0 0 0,0 0 0,0 0 0,0 0 0,0 0 0,0-1 0,0 1 0,0 0 0,0 0 0,0 0 0,0 0 0,0 0 0,0-1 0,0 1 0,0 0 0,0 0 0,1 0 0,-1 0 0,0 0 0,0 0 0,0-1 0,0 1 0,0 0 0,0 0 0,0 0 0,0 0 0,0 0 0,0 0 0,1 0 0,-1-1 0,0 1 0,0 0 0,0 0 0,0 0 0,0 0 0,0 0 0,1 0 0,-1 0 0,0 0 0,0 0 0,0 0 0,17-1 0,18 4 0,139 39 0,-66-13 0,-61-17 0,-9-2 0,48 6 0,-46-8 0,-40-8 0,0 0 0,0 0 0,0 0 0,0 0 0,0 0 0,0 0 0,-1 0 0,1 0 0,0 0 0,0 0 0,0 0 0,0 0 0,0 1 0,0-1 0,0 0 0,0 0 0,0 0 0,0 0 0,0 0 0,0 0 0,0 0 0,0 0 0,0 0 0,0 0 0,0 0 0,0 1 0,0-1 0,0 0 0,0 0 0,0 0 0,0 0 0,0 0 0,0 0 0,0 0 0,0 0 0,0 0 0,0 0 0,0 0 0,0 1 0,0-1 0,1 0 0,-1 0 0,0 0 0,0 0 0,0 0 0,0 0 0,0 0 0,0 0 0,0 0 0,0 0 0,0 0 0,0 0 0,1 0 0,-25 1 0,4-2 0,-1-1 0,1-1 0,-39-12 0,-22-4 0,45 12 0,-55-19 0,32 8 0,-298-69 0,319 81 0,30 5 0,0 0 0,1 0 0,-1-1 0,0 0 0,1-1 0,-1 1 0,1-1 0,-12-7 0,62 12 0,1 10 0,1-2 0,60 5 0,-89-13 0,-1 1 0,28 11 0,-14-5 0,7-1 0,55 7 0,16 3 0,10 3 0,-68-13 0,57 16 0,-88-20 32,1 0 1,-1-1-1,23 0 0,-21-2-530,0 1 0,26 6 0,-37-5-6328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1291F-68BE-468F-B43E-B901F8F9587A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70929-14F3-4C44-B104-15641459C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9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이번에 </a:t>
            </a:r>
            <a:r>
              <a:rPr lang="ko-KR" altLang="en-US" dirty="0" err="1"/>
              <a:t>데브코스</a:t>
            </a:r>
            <a:r>
              <a:rPr lang="ko-KR" altLang="en-US" dirty="0"/>
              <a:t> 마지막 프로젝트로 </a:t>
            </a:r>
            <a:r>
              <a:rPr lang="ko-KR" altLang="en-US" dirty="0" err="1"/>
              <a:t>이커머스</a:t>
            </a:r>
            <a:r>
              <a:rPr lang="ko-KR" altLang="en-US" dirty="0"/>
              <a:t> 고객 세분화 분석을 진행한 </a:t>
            </a:r>
            <a:r>
              <a:rPr lang="en-US" altLang="ko-KR" dirty="0"/>
              <a:t>3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조이고요</a:t>
            </a:r>
            <a:endParaRPr lang="en-US" altLang="ko-KR" dirty="0"/>
          </a:p>
          <a:p>
            <a:r>
              <a:rPr lang="ko-KR" altLang="en-US" dirty="0"/>
              <a:t>저는 발표자 조민수라고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보니까 </a:t>
            </a:r>
            <a:r>
              <a:rPr lang="ko-KR" altLang="en-US" dirty="0" err="1"/>
              <a:t>저희랑</a:t>
            </a:r>
            <a:r>
              <a:rPr lang="ko-KR" altLang="en-US" dirty="0"/>
              <a:t> 같은 주제로 한 팀들이 많았는데 꿇리지 않길 빌면서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49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제품별 평균 가격과 지역별 평균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배송료를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나타낸 그래프를 분석한 결과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고객이 선호하는 제품 중 하나인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Apparel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은 제품 가격 대비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배송료가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상대적으로 높다는 점을 확인할 수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이는 전반적으로 제품 가격에 비해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배송료가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높다는 인식을 고객이 가질 수 있음을 시사합니다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따라서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고객의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배송료에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대한 불만이 생길 가능성이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또한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뉴욕 지역의 경우 다른 지역에 비해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배송료가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현저히 높은 것을 확인할 수 있었습니다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이는 배송지가 뉴욕과 먼 거리에 있기 때문일 수도 있고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다른 이유가 있을 수도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이에 대한 추가 분석이 필요합니다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613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월별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주간별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제품별 마케팅 비용이 거래량에 영향을 미치는 것을 확인할 수 있었습니다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이러한 분석을 바탕으로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일반 고객을 대상으로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8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월부터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12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월 사이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그리고 금요일과 일요일에 </a:t>
            </a:r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Apparel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과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Nest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제품군에 대한 마케팅 전략을 집중적으로 구사한다면 높은 매출을 달성할 수 있을 것으로 예상됩니다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6204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다음으론 재구매 유도 고객의 분석 결과입니다</a:t>
            </a:r>
            <a:r>
              <a:rPr lang="en-US" altLang="ko-KR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재구매 유도 고객</a:t>
            </a:r>
            <a:r>
              <a:rPr kumimoji="1" lang="ko-KR" altLang="en-US" dirty="0"/>
              <a:t>은 </a:t>
            </a:r>
            <a:r>
              <a:rPr lang="ko-KR" altLang="en-US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높은 방문율과 구매율을 가졌지만 최근에 방문이 뜸해진 고객</a:t>
            </a:r>
            <a:r>
              <a:rPr kumimoji="1" lang="ko-KR" altLang="en-US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층입니다</a:t>
            </a:r>
            <a:r>
              <a:rPr kumimoji="1" lang="en-US" altLang="ko-KR" sz="1800" b="0" i="0" u="none" strike="noStrike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.</a:t>
            </a:r>
            <a:endParaRPr kumimoji="1" lang="en-US" altLang="ko-KR" dirty="0"/>
          </a:p>
          <a:p>
            <a:r>
              <a:rPr kumimoji="1" lang="ko-KR" altLang="en-US" dirty="0"/>
              <a:t>이 고객 그룹의 경우 방문율이 줄어든 원인을 파악 후 방안을 마련해 재방문을 유도해야 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재구매 유도 고객의 월별 구매액과 구매빈도를 보았을 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월인 경우 사용자들이 다른 달에 비해 낮은 것을 알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따라서 구매액과 구매 빈도가 같이 감소한 것으로 보아 사용자들이 구매하는 제품의 종류가 크게 다르지 않다는 것으로 판단됩니다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1" lang="ko-Kore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0077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이에 더불어 구매 빈도가 낮았던 달이 쿠폰 사용량도 낮다는 것을 알 수 있었고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endParaRPr lang="ko-KR" altLang="en-US" b="0" dirty="0">
              <a:effectLst/>
            </a:endParaRPr>
          </a:p>
          <a:p>
            <a:endParaRPr lang="en-US" altLang="ko-KR" dirty="0"/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추가적으로 월별 할인율을 보았을 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월의 할인율이 낮지 않기 때문에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해당 달의 할인율 때문에 구매빈도가 낮다고 판단하기는 어렵습니다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ko-KR" altLang="en-US" dirty="0"/>
            </a:br>
            <a:endParaRPr kumimoji="1" lang="ko-Kore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488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제품별 거래량을 보았을 때 거래빈도가 가장 많은 제품은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Apearel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Next-USA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라는 것을 알았습니다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개의 카테고리는 전체 거래량의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63.14%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차지합니다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kumimoji="1" lang="en-US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성별별로 거래량을 비교했을 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제품별로 거래 비율을 다르지만 제품별 거래 순위는 다르지 않다는 것을 알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1" lang="ko-Kore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051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월별로 제품 판매 빈도를 보았을 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월에 거래량이 가장 많은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Apparel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아닌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Nest-USA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거래량이 가장 많았다는 유의미한 결과를 도출했습니다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Apparel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월에 가장 적게 거래되고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7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월에 고객들이 가장 많이 구매하는 것을 알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1" lang="ko-Kore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4149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Apparel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의 가장 판매량이 높은 달인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5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월과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7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월을 비교하여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Nest-USA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의 가장 판매량이 높은 달인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1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월과 대조해 보았습니다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전반적으로 제품의 거래량을 살펴본 결과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여성 의류 카테고리의 비중이 크지만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, Nest-USA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의 경우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1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월에는 남성의 거래량이 여성보다 많은 것을 알 수 있습니다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그러나 여성의 거래량도 무시할 수 없을 만큼 상당한 수준입니다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kumimoji="1" lang="ko-Kore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2282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900"/>
              </a:spcBef>
              <a:spcAft>
                <a:spcPts val="0"/>
              </a:spcAft>
            </a:pP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요일별로 나누어 살펴본 결과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목요일에는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Apparel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의 거래량이 일요일에 비해 조금 적었지만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, Nest-USA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의 거래량이 많아서 총 거래량은 가장 높았습니다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rtl="0">
              <a:spcBef>
                <a:spcPts val="90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900"/>
              </a:spcAft>
            </a:pP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결론적으로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재구매 유도 고객 중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Apparel, Next-USA 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카테고리가 높은 판매량을 보이므로 이들 카테고리에 대한 혜택을 주면 판매량이 증가할 것으로 예상됩니다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pPr rtl="0">
              <a:spcBef>
                <a:spcPts val="0"/>
              </a:spcBef>
              <a:spcAft>
                <a:spcPts val="900"/>
              </a:spcAft>
            </a:pP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특히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, Apparel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은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5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월과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7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월에 가장 많이 판매되므로 해당 달에 집중적으로 혜택을 주는 것이 효과적입니다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pPr rtl="0">
              <a:spcBef>
                <a:spcPts val="0"/>
              </a:spcBef>
              <a:spcAft>
                <a:spcPts val="900"/>
              </a:spcAft>
            </a:pP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또한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, Next-USA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는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1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월에 가장 많은 거래량을 기록하였으므로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1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월에 혜택을 주면 판매량이 증가할 것으로 예상됩니다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rtl="0">
              <a:spcBef>
                <a:spcPts val="0"/>
              </a:spcBef>
              <a:spcAft>
                <a:spcPts val="900"/>
              </a:spcAft>
            </a:pP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목요일에는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Next-USA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의 판매량이 가장 높고 일요일에는 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Apparel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의 판매량이 가장 높은 것으로 나타났습니다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pPr rtl="0">
              <a:spcBef>
                <a:spcPts val="0"/>
              </a:spcBef>
              <a:spcAft>
                <a:spcPts val="900"/>
              </a:spcAft>
            </a:pP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따라서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ko-KR" altLang="en-US" sz="2800" b="0" i="0" dirty="0">
                <a:solidFill>
                  <a:srgbClr val="ECECEC"/>
                </a:solidFill>
                <a:effectLst/>
                <a:latin typeface="Söhne"/>
              </a:rPr>
              <a:t>해당 요일에 마케팅을 집중하여 효율적인 판매 증대가 가능할 것으로 판단됩니다</a:t>
            </a:r>
            <a:r>
              <a:rPr lang="en-US" altLang="ko-KR" sz="28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kumimoji="1" lang="ko-Kore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7755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프리미엄 고객입니다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프리미엄 고객은 기업에 큰 이익을 가져다 주는 그룹층으로 </a:t>
            </a:r>
            <a:endParaRPr lang="en-US" altLang="ko-KR" dirty="0"/>
          </a:p>
          <a:p>
            <a:r>
              <a:rPr lang="ko-KR" altLang="en-US" dirty="0"/>
              <a:t>핵심은 이 그룹층을 유지함에 있어서 힘을 줘야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성별별로 판매량이 높은 제품들과 월별 판매량 매출입니다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성별별로는 큰 선호도 차이는 없었기 때문에 성별마다 제품을 달리 광고할 필요는 없지만</a:t>
            </a:r>
            <a:endParaRPr lang="en-US" altLang="ko-KR" dirty="0"/>
          </a:p>
          <a:p>
            <a:r>
              <a:rPr lang="ko-KR" altLang="en-US" dirty="0"/>
              <a:t>여성이 남성보다 판매량</a:t>
            </a:r>
            <a:r>
              <a:rPr lang="en-US" altLang="ko-KR" dirty="0"/>
              <a:t>, </a:t>
            </a:r>
            <a:r>
              <a:rPr lang="ko-KR" altLang="en-US" dirty="0"/>
              <a:t>매출의 </a:t>
            </a:r>
            <a:r>
              <a:rPr lang="en-US" altLang="ko-KR" dirty="0"/>
              <a:t>60%</a:t>
            </a:r>
            <a:r>
              <a:rPr lang="ko-KR" altLang="en-US" dirty="0"/>
              <a:t>이상을 차지하므로 </a:t>
            </a:r>
            <a:endParaRPr lang="en-US" altLang="ko-KR" dirty="0"/>
          </a:p>
          <a:p>
            <a:r>
              <a:rPr lang="ko-KR" altLang="en-US" dirty="0"/>
              <a:t>주 타겟층은 </a:t>
            </a:r>
            <a:r>
              <a:rPr lang="ko-KR" altLang="en-US" dirty="0" err="1"/>
              <a:t>여성쪽이</a:t>
            </a:r>
            <a:r>
              <a:rPr lang="ko-KR" altLang="en-US" dirty="0"/>
              <a:t> </a:t>
            </a:r>
            <a:r>
              <a:rPr lang="ko-KR" altLang="en-US" dirty="0" err="1"/>
              <a:t>되어야하는걸</a:t>
            </a:r>
            <a:r>
              <a:rPr lang="ko-KR" altLang="en-US" dirty="0"/>
              <a:t> 알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4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제품별로 보자면 눈에 띄는 건 높은 </a:t>
            </a:r>
            <a:r>
              <a:rPr lang="ko-KR" altLang="en-US" dirty="0" err="1"/>
              <a:t>매출량을</a:t>
            </a:r>
            <a:r>
              <a:rPr lang="ko-KR" altLang="en-US" dirty="0"/>
              <a:t> 가진 </a:t>
            </a:r>
            <a:r>
              <a:rPr lang="en-US" altLang="ko-KR" dirty="0"/>
              <a:t>Office</a:t>
            </a:r>
            <a:r>
              <a:rPr lang="ko-KR" altLang="en-US" dirty="0"/>
              <a:t>제품과 이익성이 좋은 </a:t>
            </a:r>
            <a:r>
              <a:rPr lang="en-US" altLang="ko-KR" dirty="0"/>
              <a:t>Nest</a:t>
            </a:r>
            <a:r>
              <a:rPr lang="ko-KR" altLang="en-US" dirty="0"/>
              <a:t>계열 제품들과 </a:t>
            </a:r>
            <a:r>
              <a:rPr lang="en-US" altLang="ko-KR" dirty="0"/>
              <a:t>Apparel</a:t>
            </a:r>
            <a:r>
              <a:rPr lang="ko-KR" altLang="en-US" dirty="0"/>
              <a:t>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프리미엄 고객층에서 이익을 실현하기 보단 고객의 만족도를 높여 충성도를 올리는 것이 목적이므로 중요한 것은 매출보단 판매량이라 생각됩니다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한마디로 판매량이 높은 제품에 대해서는 추가 서비스를</a:t>
            </a:r>
            <a:r>
              <a:rPr lang="en-US" altLang="ko-KR" dirty="0"/>
              <a:t>, </a:t>
            </a:r>
            <a:r>
              <a:rPr lang="ko-KR" altLang="en-US" dirty="0"/>
              <a:t>매출이 높은 제품에 대해서는 할인을 해주는 것이 만족도를 올리는데 </a:t>
            </a:r>
            <a:r>
              <a:rPr lang="ko-KR" altLang="en-US" dirty="0" err="1"/>
              <a:t>중요해보입니다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28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순서대로 발표를 진행하도록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76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월별 판매량입니다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판매량과 매출은 </a:t>
            </a:r>
            <a:r>
              <a:rPr lang="en-US" altLang="ko-KR" dirty="0"/>
              <a:t>4</a:t>
            </a:r>
            <a:r>
              <a:rPr lang="ko-KR" altLang="en-US" dirty="0"/>
              <a:t>월과 </a:t>
            </a:r>
            <a:r>
              <a:rPr lang="en-US" altLang="ko-KR" dirty="0"/>
              <a:t>8</a:t>
            </a:r>
            <a:r>
              <a:rPr lang="ko-KR" altLang="en-US" dirty="0"/>
              <a:t>월에 높은 수치를 보였는데 이는 </a:t>
            </a:r>
            <a:r>
              <a:rPr lang="en-US" altLang="ko-KR" dirty="0"/>
              <a:t>4</a:t>
            </a:r>
            <a:r>
              <a:rPr lang="ko-KR" altLang="en-US" dirty="0"/>
              <a:t>월에 있는 미국의 연말신고기간</a:t>
            </a:r>
            <a:r>
              <a:rPr lang="en-US" altLang="ko-KR" dirty="0"/>
              <a:t>, </a:t>
            </a:r>
            <a:r>
              <a:rPr lang="ko-KR" altLang="en-US" dirty="0"/>
              <a:t>학기의 시작</a:t>
            </a:r>
            <a:r>
              <a:rPr lang="en-US" altLang="ko-KR" dirty="0"/>
              <a:t>, 8</a:t>
            </a:r>
            <a:r>
              <a:rPr lang="ko-KR" altLang="en-US" dirty="0"/>
              <a:t>월 이후로도 마찬가지로 학기의 시작</a:t>
            </a:r>
            <a:r>
              <a:rPr lang="en-US" altLang="ko-KR" dirty="0"/>
              <a:t>, </a:t>
            </a:r>
            <a:r>
              <a:rPr lang="ko-KR" altLang="en-US" dirty="0"/>
              <a:t>명절</a:t>
            </a:r>
            <a:r>
              <a:rPr lang="en-US" altLang="ko-KR" dirty="0"/>
              <a:t>, </a:t>
            </a:r>
            <a:r>
              <a:rPr lang="ko-KR" altLang="en-US" dirty="0"/>
              <a:t>연말 </a:t>
            </a:r>
            <a:r>
              <a:rPr lang="ko-KR" altLang="en-US" dirty="0" err="1"/>
              <a:t>휴가등</a:t>
            </a:r>
            <a:r>
              <a:rPr lang="ko-KR" altLang="en-US" dirty="0"/>
              <a:t> 여러 요인이 있을 거라 추측을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그래프를 보니 학기 필수품인 </a:t>
            </a:r>
            <a:r>
              <a:rPr lang="en-US" altLang="ko-KR" dirty="0" err="1"/>
              <a:t>Notebooks&amp;Journals</a:t>
            </a:r>
            <a:r>
              <a:rPr lang="ko-KR" altLang="en-US" dirty="0"/>
              <a:t>의 판매량이 해당 월들에 증가했습니다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5</a:t>
            </a:r>
            <a:r>
              <a:rPr lang="ko-KR" altLang="en-US" dirty="0" err="1"/>
              <a:t>월달의</a:t>
            </a:r>
            <a:r>
              <a:rPr lang="ko-KR" altLang="en-US" dirty="0"/>
              <a:t> 판매량을 봤을 때</a:t>
            </a:r>
            <a:r>
              <a:rPr lang="en-US" altLang="ko-KR" dirty="0"/>
              <a:t>, </a:t>
            </a:r>
            <a:r>
              <a:rPr lang="ko-KR" altLang="en-US" dirty="0"/>
              <a:t>예산을 절감하기 위해 </a:t>
            </a:r>
            <a:r>
              <a:rPr lang="en-US" altLang="ko-KR" dirty="0"/>
              <a:t>Office</a:t>
            </a:r>
            <a:r>
              <a:rPr lang="ko-KR" altLang="en-US" dirty="0"/>
              <a:t>제품의 소비량이 줄어든 것을 보니 </a:t>
            </a:r>
            <a:r>
              <a:rPr lang="en-US" altLang="ko-KR" dirty="0"/>
              <a:t>“</a:t>
            </a:r>
            <a:r>
              <a:rPr lang="ko-KR" altLang="en-US" dirty="0"/>
              <a:t>연말 신고 기간</a:t>
            </a:r>
            <a:r>
              <a:rPr lang="en-US" altLang="ko-KR" dirty="0"/>
              <a:t>” </a:t>
            </a:r>
            <a:r>
              <a:rPr lang="ko-KR" altLang="en-US" dirty="0"/>
              <a:t>가설을 뒷받침할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특이하게도 </a:t>
            </a:r>
            <a:r>
              <a:rPr lang="en-US" altLang="ko-KR" dirty="0"/>
              <a:t>8</a:t>
            </a:r>
            <a:r>
              <a:rPr lang="ko-KR" altLang="en-US" dirty="0"/>
              <a:t>월부터 </a:t>
            </a:r>
            <a:r>
              <a:rPr lang="en-US" altLang="ko-KR" dirty="0"/>
              <a:t>12</a:t>
            </a:r>
            <a:r>
              <a:rPr lang="ko-KR" altLang="en-US" dirty="0"/>
              <a:t>월까지는 </a:t>
            </a:r>
            <a:r>
              <a:rPr lang="en-US" altLang="ko-KR" dirty="0"/>
              <a:t>NEST </a:t>
            </a:r>
            <a:r>
              <a:rPr lang="ko-KR" altLang="en-US" dirty="0"/>
              <a:t>계열의 제품의 판매량이 증가했기 때문에</a:t>
            </a:r>
            <a:r>
              <a:rPr lang="en-US" altLang="ko-KR" dirty="0"/>
              <a:t>, </a:t>
            </a:r>
            <a:r>
              <a:rPr lang="ko-KR" altLang="en-US" dirty="0"/>
              <a:t>판매량에 비해 매출이 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부분에 집중하여 고객에 대한 서비스를 제공할 수 있을 것입니다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31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요일별</a:t>
            </a:r>
            <a:r>
              <a:rPr lang="ko-KR" altLang="en-US" dirty="0"/>
              <a:t> 판매량입니다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모두의 예상대로 금요일에 가장 많은 매출을 기록했지만 신기하게도 수요일도 비슷한 매출을 기록했습니다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8~12</a:t>
            </a:r>
            <a:r>
              <a:rPr lang="ko-KR" altLang="en-US" dirty="0"/>
              <a:t>월과 마찬가지로 </a:t>
            </a:r>
            <a:r>
              <a:rPr lang="en-US" altLang="ko-KR" dirty="0"/>
              <a:t>Nest </a:t>
            </a:r>
            <a:r>
              <a:rPr lang="ko-KR" altLang="en-US" dirty="0"/>
              <a:t>제품의 영향이 컸고</a:t>
            </a:r>
            <a:endParaRPr lang="en-US" altLang="ko-KR" dirty="0"/>
          </a:p>
          <a:p>
            <a:r>
              <a:rPr lang="ko-KR" altLang="en-US" dirty="0"/>
              <a:t>이유를 생각하니 </a:t>
            </a:r>
            <a:r>
              <a:rPr lang="en-US" altLang="ko-KR" dirty="0"/>
              <a:t>Nest</a:t>
            </a:r>
            <a:r>
              <a:rPr lang="ko-KR" altLang="en-US" dirty="0"/>
              <a:t>제품은 집에 설치를 해야 하는데 택배 배송이 주말 전에 완료되어야 설치가 가능하기 때문이라고 생각했습니다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27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쿠폰상태입니다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쿠폰은 </a:t>
            </a:r>
            <a:r>
              <a:rPr lang="en-US" altLang="ko-KR" dirty="0"/>
              <a:t>Clicked</a:t>
            </a:r>
            <a:r>
              <a:rPr lang="ko-KR" altLang="en-US" dirty="0"/>
              <a:t>에서  </a:t>
            </a:r>
            <a:r>
              <a:rPr lang="en-US" altLang="ko-KR" dirty="0"/>
              <a:t>Used</a:t>
            </a:r>
            <a:r>
              <a:rPr lang="ko-KR" altLang="en-US" dirty="0"/>
              <a:t>로의 전환율이 중요하다고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 쿠폰은 얼마 이상 구매 시</a:t>
            </a:r>
            <a:r>
              <a:rPr lang="en-US" altLang="ko-KR" dirty="0"/>
              <a:t>, </a:t>
            </a:r>
            <a:r>
              <a:rPr lang="ko-KR" altLang="en-US" dirty="0"/>
              <a:t>어느 브랜드 구매 시 </a:t>
            </a:r>
            <a:r>
              <a:rPr lang="en-US" altLang="ko-KR" dirty="0"/>
              <a:t>..</a:t>
            </a:r>
            <a:r>
              <a:rPr lang="ko-KR" altLang="en-US" dirty="0"/>
              <a:t> 같은 조건들이 많아</a:t>
            </a:r>
            <a:r>
              <a:rPr lang="en-US" altLang="ko-KR" dirty="0"/>
              <a:t>,</a:t>
            </a:r>
            <a:r>
              <a:rPr lang="ko-KR" altLang="en-US" dirty="0"/>
              <a:t> 쓰고 싶어도 못 쓸 수 있기 때문에 </a:t>
            </a:r>
            <a:endParaRPr lang="en-US" altLang="ko-KR" dirty="0"/>
          </a:p>
          <a:p>
            <a:r>
              <a:rPr lang="ko-KR" altLang="en-US" dirty="0"/>
              <a:t>이런 제한을 줄이고 범용성을 늘려 고객 만족도를 올려야 한다고 생각합니다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1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이탈 위험 고객입니다</a:t>
            </a:r>
            <a:r>
              <a:rPr kumimoji="1" lang="en-US" altLang="ko-KR" dirty="0"/>
              <a:t>.</a:t>
            </a:r>
            <a:endParaRPr kumimoji="1" lang="en-US" altLang="en-US" dirty="0"/>
          </a:p>
          <a:p>
            <a:r>
              <a:rPr kumimoji="1" lang="ko-Kore-KR" altLang="en-US" dirty="0"/>
              <a:t>이탈위험</a:t>
            </a:r>
            <a:r>
              <a:rPr kumimoji="1" lang="ko-KR" altLang="en-US"/>
              <a:t> </a:t>
            </a:r>
            <a:r>
              <a:rPr kumimoji="1" lang="ko-KR" altLang="en-US" dirty="0"/>
              <a:t>고객은 </a:t>
            </a:r>
            <a:r>
              <a:rPr kumimoji="1" lang="ko-KR" altLang="en-US" dirty="0" err="1"/>
              <a:t>이커머스</a:t>
            </a:r>
            <a:r>
              <a:rPr kumimoji="1" lang="ko-KR" altLang="en-US" dirty="0"/>
              <a:t> 거래를 장기간 하지 않은 경우로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이들의 최근 거래 기간과 이들이 거래한 제품에 대한 분석이 필요해 보였습니다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고객 그룹의 경우 최근 거래 일이 일년 정도가 되가는 고객이 상대적으로 많은 편이며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제일 작은 값이 </a:t>
            </a:r>
            <a:r>
              <a:rPr kumimoji="1" lang="en-US" altLang="ko-KR" dirty="0"/>
              <a:t>133</a:t>
            </a:r>
            <a:r>
              <a:rPr kumimoji="1" lang="ko-KR" altLang="en-US" dirty="0"/>
              <a:t>일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최소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개월동안 고객들이 거래를 하지 않은 것으로 확인됩니다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2366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이탈 위험 고객의 경우 </a:t>
            </a:r>
            <a:r>
              <a:rPr kumimoji="1" lang="en-US" altLang="ko-KR" dirty="0"/>
              <a:t>11</a:t>
            </a:r>
            <a:r>
              <a:rPr kumimoji="1" lang="ko-KR" altLang="en-US" dirty="0"/>
              <a:t>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</a:t>
            </a:r>
            <a:r>
              <a:rPr kumimoji="1" lang="ko-KR" altLang="en-US" dirty="0"/>
              <a:t>월에 구매를 많이 하지 않는 특이한 점이 발견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11,12</a:t>
            </a:r>
            <a:r>
              <a:rPr kumimoji="1" lang="ko-KR" altLang="en-US" dirty="0"/>
              <a:t>월은 </a:t>
            </a:r>
            <a:r>
              <a:rPr kumimoji="1" lang="ko-KR" altLang="en-US" dirty="0" err="1"/>
              <a:t>구매량이</a:t>
            </a:r>
            <a:r>
              <a:rPr kumimoji="1" lang="ko-KR" altLang="en-US" dirty="0"/>
              <a:t> 많은 달로 이 고객들이 다른 경로를 통해 제품을 구매하는지 분석해야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고객 그룹이 다른 경로를 통해 제품을 구매하는 것을 막기 위해 이들의 마음을 사로잡을 전략이 필요해 보입니다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6905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이탈위험 고객 또한 </a:t>
            </a:r>
            <a:r>
              <a:rPr kumimoji="1" lang="en-US" altLang="ko-KR" dirty="0"/>
              <a:t>Apparel</a:t>
            </a:r>
            <a:r>
              <a:rPr kumimoji="1" lang="ko-KR" altLang="en-US" dirty="0"/>
              <a:t> 제품을 가장 많이 구매했고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뒤를 이어 </a:t>
            </a:r>
            <a:r>
              <a:rPr kumimoji="1" lang="en-US" altLang="ko-KR" dirty="0"/>
              <a:t>Nest, Office</a:t>
            </a:r>
            <a:r>
              <a:rPr kumimoji="1" lang="ko-KR" altLang="en-US" dirty="0"/>
              <a:t> 제품을 많이 구매했습니다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두 제품은 고가의 제품도 포함하고 있기 때문에 더욱더 이 고객의 유출을 막아야 할 필요를 확인할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따라서 이탈위험 고객의 경우 특이하게 </a:t>
            </a:r>
            <a:r>
              <a:rPr kumimoji="1" lang="en-US" altLang="ko-KR" dirty="0"/>
              <a:t>11,12</a:t>
            </a:r>
            <a:r>
              <a:rPr kumimoji="1" lang="ko-KR" altLang="en-US" dirty="0"/>
              <a:t>월에 구매한 전적이 없다는 점에 주목해야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고객의 경우 해당 달에 </a:t>
            </a:r>
            <a:r>
              <a:rPr kumimoji="1" lang="en-US" altLang="ko-KR" dirty="0"/>
              <a:t>Apparel, Nest</a:t>
            </a:r>
            <a:r>
              <a:rPr kumimoji="1" lang="ko-KR" altLang="en-US" dirty="0"/>
              <a:t>와 같은 제품의 할인율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쿠폰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배송료</a:t>
            </a:r>
            <a:r>
              <a:rPr kumimoji="1" lang="ko-KR" altLang="en-US" dirty="0"/>
              <a:t> 혜택 등의 마케팅을 통해 고객의 관심과 구매를 유도할 수 있도록 하면 좋을 것으로 판단됩니다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0179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43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길다면 길고 짧았다면 짧은 </a:t>
            </a:r>
            <a:r>
              <a:rPr lang="ko-KR" altLang="en-US" dirty="0" err="1"/>
              <a:t>데브코스가</a:t>
            </a:r>
            <a:r>
              <a:rPr lang="ko-KR" altLang="en-US" dirty="0"/>
              <a:t> 끝났습니다</a:t>
            </a:r>
            <a:r>
              <a:rPr lang="en-US" altLang="ko-KR" dirty="0"/>
              <a:t>. </a:t>
            </a:r>
            <a:r>
              <a:rPr lang="ko-KR" altLang="en-US" dirty="0"/>
              <a:t>여러분은 이번 코스 어떠셨나요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솔직히 전 최종 프로젝트 기간이 되면서 돌이켜보니까</a:t>
            </a:r>
            <a:endParaRPr lang="en-US" altLang="ko-KR" dirty="0"/>
          </a:p>
          <a:p>
            <a:r>
              <a:rPr lang="ko-KR" altLang="en-US" dirty="0"/>
              <a:t>오리엔테이션부터 시작해서 </a:t>
            </a:r>
            <a:r>
              <a:rPr lang="en-US" altLang="ko-KR" dirty="0"/>
              <a:t>5</a:t>
            </a:r>
            <a:r>
              <a:rPr lang="ko-KR" altLang="en-US" dirty="0"/>
              <a:t>개월 동안 </a:t>
            </a:r>
            <a:r>
              <a:rPr lang="ko-KR" altLang="en-US" dirty="0" err="1"/>
              <a:t>강의듣고</a:t>
            </a:r>
            <a:r>
              <a:rPr lang="en-US" altLang="ko-KR" dirty="0"/>
              <a:t>, </a:t>
            </a:r>
            <a:r>
              <a:rPr lang="ko-KR" altLang="en-US" dirty="0" err="1"/>
              <a:t>멘토링한건</a:t>
            </a:r>
            <a:r>
              <a:rPr lang="ko-KR" altLang="en-US" dirty="0"/>
              <a:t> 기억나는데 구체적으로 뭘 배웠나 기억이 </a:t>
            </a:r>
            <a:r>
              <a:rPr lang="ko-KR" altLang="en-US" dirty="0" err="1"/>
              <a:t>안났습니다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그래서 저희는 이번 프로젝트에서 학습했던 내용을 </a:t>
            </a:r>
            <a:r>
              <a:rPr lang="ko-KR" altLang="en-US" dirty="0" err="1"/>
              <a:t>돌이켜보자라는</a:t>
            </a:r>
            <a:r>
              <a:rPr lang="ko-KR" altLang="en-US" dirty="0"/>
              <a:t> 방향성을 가지기로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28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저희는 초반에는 공공데이터 포탈의 학생건강검사 표본조사 데이터를 활용해 </a:t>
            </a:r>
            <a:endParaRPr lang="en-US" altLang="ko-KR" dirty="0"/>
          </a:p>
          <a:p>
            <a:r>
              <a:rPr lang="ko-KR" altLang="en-US" dirty="0"/>
              <a:t>초중고 학생들의 건강관리라는 주제를 진행하려고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해당 데이터는 많은 칼럼으로 인사이트를 발견하기 좋을 거 같아서 진행했지만</a:t>
            </a:r>
            <a:endParaRPr lang="en-US" altLang="ko-KR" dirty="0"/>
          </a:p>
          <a:p>
            <a:r>
              <a:rPr lang="ko-KR" altLang="en-US" dirty="0"/>
              <a:t>칼럼들이 설문조사 형식이라 해당 데이터를 해석하기에는 저희의 실력이 모자랐고</a:t>
            </a:r>
            <a:r>
              <a:rPr lang="en-US" altLang="ko-KR" dirty="0"/>
              <a:t>, </a:t>
            </a:r>
            <a:r>
              <a:rPr lang="ko-KR" altLang="en-US" dirty="0"/>
              <a:t>멘토님의 조언을 통해 빨리 도망치게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남은 시간도 촉박하고</a:t>
            </a:r>
            <a:r>
              <a:rPr lang="en-US" altLang="ko-KR" dirty="0"/>
              <a:t>, </a:t>
            </a:r>
            <a:r>
              <a:rPr lang="ko-KR" altLang="en-US" dirty="0"/>
              <a:t>이 타이밍에 현재 목표를 정해서</a:t>
            </a:r>
            <a:endParaRPr lang="en-US" altLang="ko-KR" dirty="0"/>
          </a:p>
          <a:p>
            <a:r>
              <a:rPr lang="ko-KR" altLang="en-US" dirty="0" err="1"/>
              <a:t>데이콘에</a:t>
            </a:r>
            <a:r>
              <a:rPr lang="ko-KR" altLang="en-US" dirty="0"/>
              <a:t> 있는 대회 중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고객 세분화 데이터를 선정하기로 했습니다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34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프로젝트의 목적은 복습이기 때문에</a:t>
            </a:r>
            <a:r>
              <a:rPr lang="en-US" altLang="ko-KR" dirty="0"/>
              <a:t>,</a:t>
            </a:r>
            <a:r>
              <a:rPr lang="ko-KR" altLang="en-US" dirty="0"/>
              <a:t> 각자 다른 방법으로 진행한 후에 </a:t>
            </a:r>
            <a:endParaRPr lang="en-US" altLang="ko-KR" dirty="0"/>
          </a:p>
          <a:p>
            <a:r>
              <a:rPr lang="ko-KR" altLang="en-US" dirty="0"/>
              <a:t>비교하여 제일 적절한 방법을 채택하는 방식으로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전처리의 과정은 </a:t>
            </a:r>
            <a:r>
              <a:rPr lang="ko-KR" altLang="en-US" dirty="0" err="1"/>
              <a:t>이렇습닌다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칼럼들을 손보고</a:t>
            </a:r>
            <a:r>
              <a:rPr lang="en-US" altLang="ko-KR" dirty="0"/>
              <a:t>,</a:t>
            </a:r>
            <a:r>
              <a:rPr lang="ko-KR" altLang="en-US" dirty="0"/>
              <a:t>데이터를 봤을 때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스케일링이 필요해 보였습니다</a:t>
            </a:r>
            <a:endParaRPr lang="en-US" altLang="ko-KR" dirty="0"/>
          </a:p>
          <a:p>
            <a:r>
              <a:rPr lang="ko-KR" altLang="en-US" dirty="0"/>
              <a:t>스케일링의 선택은 스케일링 진행 후 </a:t>
            </a:r>
            <a:r>
              <a:rPr lang="en-US" altLang="ko-KR" dirty="0"/>
              <a:t>k-means</a:t>
            </a:r>
            <a:r>
              <a:rPr lang="ko-KR" altLang="en-US" dirty="0"/>
              <a:t>로 돌렸을 때 </a:t>
            </a:r>
            <a:r>
              <a:rPr lang="en-US" altLang="ko-KR" dirty="0"/>
              <a:t>Loss Function</a:t>
            </a:r>
            <a:r>
              <a:rPr lang="ko-KR" altLang="en-US" dirty="0"/>
              <a:t>값이 가장 적은 방법을 선택해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Elbow Method</a:t>
            </a:r>
            <a:r>
              <a:rPr lang="ko-KR" altLang="en-US" dirty="0"/>
              <a:t>를 통해 최적의 군집 개수를 구하고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Silhouette Score</a:t>
            </a:r>
            <a:r>
              <a:rPr lang="ko-KR" altLang="en-US" dirty="0"/>
              <a:t>을 통해 모델의 성능을 비교했습니다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6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GMM </a:t>
            </a:r>
            <a:r>
              <a:rPr kumimoji="1" lang="ko-KR" altLang="en-US" dirty="0"/>
              <a:t>을 예시로 들어보겠습니다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처음 군집화 수는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일반고객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재구매 유도 고객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프리미엄 고객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이탈 위험 고객 이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군집으로 모델을 학습했습니다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위의</a:t>
            </a:r>
            <a:r>
              <a:rPr kumimoji="1" lang="ko-KR" altLang="en-US" dirty="0"/>
              <a:t> </a:t>
            </a:r>
            <a:r>
              <a:rPr kumimoji="1" lang="ko-KR" altLang="en-US"/>
              <a:t>두 그래프는 원본 </a:t>
            </a:r>
            <a:r>
              <a:rPr kumimoji="1" lang="ko-KR" altLang="en-US" dirty="0"/>
              <a:t>데이터와 </a:t>
            </a:r>
            <a:r>
              <a:rPr kumimoji="1" lang="en-US" altLang="ko-KR" dirty="0"/>
              <a:t>Robust Scaling</a:t>
            </a:r>
            <a:r>
              <a:rPr kumimoji="1" lang="ko-KR" altLang="en-US" dirty="0"/>
              <a:t>한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아래의 두 개는 </a:t>
            </a:r>
            <a:r>
              <a:rPr kumimoji="1" lang="en-US" altLang="ko-KR" dirty="0"/>
              <a:t>Log, Box-Cox</a:t>
            </a:r>
            <a:r>
              <a:rPr kumimoji="1" lang="ko-KR" altLang="en-US" dirty="0"/>
              <a:t> 변환 데이터 결과입니다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lang="ko-KR" altLang="en-US" dirty="0"/>
              <a:t>스케일링을 하지 않았을 때와 </a:t>
            </a:r>
            <a:r>
              <a:rPr lang="en" altLang="ko-Kore-KR" dirty="0"/>
              <a:t>Robust </a:t>
            </a:r>
            <a:r>
              <a:rPr lang="ko-KR" altLang="en-US" dirty="0"/>
              <a:t>스케일링을 적용했을 때</a:t>
            </a:r>
            <a:r>
              <a:rPr lang="en-US" altLang="ko-KR" dirty="0"/>
              <a:t>, </a:t>
            </a:r>
            <a:r>
              <a:rPr lang="ko-KR" altLang="en-US" dirty="0"/>
              <a:t>군집 분석 결과에서 </a:t>
            </a:r>
            <a:r>
              <a:rPr lang="en" altLang="ko-Kore-KR" dirty="0"/>
              <a:t>Recency </a:t>
            </a:r>
            <a:r>
              <a:rPr lang="ko-KR" altLang="en-US" dirty="0"/>
              <a:t>값의 영향력이 크게 감소한 것으로 보입니다</a:t>
            </a:r>
            <a:r>
              <a:rPr lang="en-US" altLang="ko-KR" dirty="0"/>
              <a:t>. </a:t>
            </a:r>
            <a:r>
              <a:rPr lang="ko-KR" altLang="en-US" dirty="0"/>
              <a:t>고</a:t>
            </a:r>
            <a:endParaRPr lang="en-US" altLang="ko-KR" dirty="0"/>
          </a:p>
          <a:p>
            <a:r>
              <a:rPr lang="ko-KR" altLang="en-US" dirty="0"/>
              <a:t>객 데이터 분석에서 </a:t>
            </a:r>
            <a:r>
              <a:rPr lang="en" altLang="ko-Kore-KR" dirty="0"/>
              <a:t>Recency</a:t>
            </a:r>
            <a:r>
              <a:rPr lang="ko-KR" altLang="en-US" dirty="0"/>
              <a:t>는 중요한 요소 중 하나이므로</a:t>
            </a:r>
            <a:r>
              <a:rPr lang="en-US" altLang="ko-KR" dirty="0"/>
              <a:t>, </a:t>
            </a:r>
            <a:r>
              <a:rPr lang="ko-KR" altLang="en-US" dirty="0"/>
              <a:t>이를 충분히 반영하지 못한 것은 바람직하지 않는 것으로 판단했습니다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 </a:t>
            </a:r>
            <a:r>
              <a:rPr lang="en" altLang="ko-Kore-KR" dirty="0"/>
              <a:t>Log, Box-Cox </a:t>
            </a:r>
            <a:r>
              <a:rPr lang="ko-KR" altLang="en-US" dirty="0"/>
              <a:t>변환 후</a:t>
            </a:r>
            <a:r>
              <a:rPr lang="en-US" altLang="ko-KR" dirty="0"/>
              <a:t>, </a:t>
            </a:r>
            <a:r>
              <a:rPr lang="ko-KR" altLang="en-US" dirty="0"/>
              <a:t>군집 분석 결과는 </a:t>
            </a:r>
            <a:r>
              <a:rPr lang="en" altLang="ko-Kore-KR" dirty="0"/>
              <a:t>Cluster </a:t>
            </a:r>
            <a:r>
              <a:rPr lang="ko-KR" altLang="en-US" dirty="0"/>
              <a:t>구분이 잘 된 것으로 보였고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보다는 </a:t>
            </a:r>
            <a:r>
              <a:rPr lang="en-US" altLang="ko-KR" dirty="0"/>
              <a:t>Box-Cox</a:t>
            </a:r>
            <a:r>
              <a:rPr lang="ko-KR" altLang="en-US" dirty="0"/>
              <a:t>가 </a:t>
            </a:r>
            <a:r>
              <a:rPr lang="en-US" altLang="ko-KR" dirty="0"/>
              <a:t>4</a:t>
            </a:r>
            <a:r>
              <a:rPr lang="ko-KR" altLang="en-US" dirty="0"/>
              <a:t>개의 군집을 더 잘 구분하는 것을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이런 식으로 팀원들이 각자 모델들에 대해 공부를 하고 서로에게 설명하며 프로젝트를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예시는 </a:t>
            </a:r>
            <a:r>
              <a:rPr lang="en-US" altLang="ko-KR" dirty="0"/>
              <a:t>GMM</a:t>
            </a:r>
            <a:r>
              <a:rPr lang="ko-KR" altLang="en-US" dirty="0"/>
              <a:t>을 들었지만</a:t>
            </a:r>
            <a:r>
              <a:rPr lang="en-US" altLang="ko-KR" dirty="0"/>
              <a:t>, </a:t>
            </a:r>
            <a:r>
              <a:rPr lang="ko-KR" altLang="en-US" dirty="0"/>
              <a:t>종합적으로 판단했을 때</a:t>
            </a:r>
            <a:r>
              <a:rPr lang="en-US" altLang="ko-KR" dirty="0"/>
              <a:t> K-Means</a:t>
            </a:r>
            <a:r>
              <a:rPr lang="ko-KR" altLang="en-US" dirty="0"/>
              <a:t>로 진행하기로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937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클러스터링을 진행하고 보니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결과적으로 이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개의 클러스터로 고객을 세분화 하게 되었습니다</a:t>
            </a:r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5725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이제 세분화한 </a:t>
            </a:r>
            <a:r>
              <a:rPr lang="en-US" altLang="ko-KR" dirty="0"/>
              <a:t>4</a:t>
            </a:r>
            <a:r>
              <a:rPr lang="ko-KR" altLang="en-US" dirty="0"/>
              <a:t>개의 고객층에 대한 분석을 시작해보도록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70929-14F3-4C44-B104-15641459C8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338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ko-KR" altLang="en-US" dirty="0" err="1"/>
              <a:t>일반고객입니다</a:t>
            </a:r>
            <a:r>
              <a:rPr kumimoji="1" lang="en-US" altLang="ko-KR" dirty="0"/>
              <a:t>.</a:t>
            </a:r>
            <a:endParaRPr kumimoji="1" lang="en-US" altLang="en-US" dirty="0"/>
          </a:p>
          <a:p>
            <a:r>
              <a:rPr kumimoji="1" lang="ko-Kore-KR" altLang="en-US" dirty="0"/>
              <a:t>일반</a:t>
            </a:r>
            <a:r>
              <a:rPr kumimoji="1" lang="ko-KR" altLang="en-US"/>
              <a:t> </a:t>
            </a:r>
            <a:r>
              <a:rPr kumimoji="1" lang="ko-KR" altLang="en-US" dirty="0"/>
              <a:t>고객은 </a:t>
            </a:r>
            <a:r>
              <a:rPr kumimoji="1" lang="ko-KR" altLang="en-US"/>
              <a:t>자주 방문 </a:t>
            </a:r>
            <a:r>
              <a:rPr kumimoji="1" lang="ko-KR" altLang="en-US" dirty="0"/>
              <a:t>하지만 높은 실적을 남기지 않는 고객층입니다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고객 그룹의 경우 제품 구매 빈도와 고가 제품 구매를 유도하는 방안을 세워야 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일반 고객의 가입 기간별 구매 빈도 분포를 살펴본 결과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전반적으로 고르게 분포되어 있음을 확인했습니다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그러나 특정 구간에서는 구매 빈도가 감소하는 경향이 나타났습니다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이러한 경향이 나타나는 구간의 고객들에 대해서는 더욱 주의 깊게 관찰할 필요가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일반고객의 경우 쿠폰 사용률이 낮으며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Apparel, Nest</a:t>
            </a:r>
            <a:r>
              <a:rPr kumimoji="1" lang="ko-KR" altLang="en-US" dirty="0"/>
              <a:t> 제품을 많이 구매한 것을 확인할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C7DF5-94FD-F24E-9FC2-E277CFEC6BE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391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8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159537" y="1818225"/>
            <a:ext cx="2510107" cy="375163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522356" y="1818225"/>
            <a:ext cx="2510107" cy="375163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2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749802" y="4678016"/>
            <a:ext cx="2510107" cy="2179983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9695" y="3061252"/>
            <a:ext cx="2510107" cy="3796748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259909" y="3644348"/>
            <a:ext cx="2510107" cy="321365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770016" y="4678017"/>
            <a:ext cx="2510107" cy="2179983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05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5865" y="2196279"/>
            <a:ext cx="4596714" cy="286999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64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18856" y="2452914"/>
            <a:ext cx="1311249" cy="2380343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964331" y="2452914"/>
            <a:ext cx="1311249" cy="2380343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10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691F6-DFD4-495C-9464-E0A8BC8F3435}" type="datetime1">
              <a:rPr lang="ko-KR" altLang="en-US" noProof="0" smtClean="0"/>
              <a:t>2024-04-02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33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A1406-44CE-245B-77C6-3CEAD9AE3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1CBE28-DC7B-E6EB-10A5-FC697B7E5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9DB53-4DAE-9F07-DDC4-9F038D9D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8F9D-C1B7-184C-B7C8-B2B6E6B8B191}" type="datetimeFigureOut">
              <a:rPr kumimoji="1" lang="ko-Kore-KR" altLang="en-US" smtClean="0"/>
              <a:t>04/02/2024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D2078-977B-B9DB-A5C3-3751333B1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6CE79D-9C5A-C976-4506-109B3E4A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2F5E-3835-114F-976F-32432DF200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646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75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54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1886857"/>
            <a:ext cx="4963886" cy="3976916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886857"/>
            <a:ext cx="11974285" cy="3976915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5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9818" y="1630019"/>
            <a:ext cx="11352365" cy="214685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9695" y="1683027"/>
            <a:ext cx="1616765" cy="201433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988981" y="1683027"/>
            <a:ext cx="1616765" cy="201433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738268" y="1683027"/>
            <a:ext cx="1616765" cy="201433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39695" y="3816627"/>
            <a:ext cx="1616765" cy="201433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988981" y="3816627"/>
            <a:ext cx="1616765" cy="201433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738268" y="3816627"/>
            <a:ext cx="1616765" cy="201433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28762" y="1154004"/>
            <a:ext cx="2637186" cy="2093844"/>
          </a:xfrm>
          <a:prstGeom prst="parallelogram">
            <a:avLst>
              <a:gd name="adj" fmla="val 27532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568279" y="1988891"/>
            <a:ext cx="2637186" cy="2093844"/>
          </a:xfrm>
          <a:prstGeom prst="parallelogram">
            <a:avLst>
              <a:gd name="adj" fmla="val 27532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585962" y="3247848"/>
            <a:ext cx="2637186" cy="2093844"/>
          </a:xfrm>
          <a:prstGeom prst="parallelogram">
            <a:avLst>
              <a:gd name="adj" fmla="val 27532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2102" y="4082735"/>
            <a:ext cx="2637186" cy="2093844"/>
          </a:xfrm>
          <a:prstGeom prst="parallelogram">
            <a:avLst>
              <a:gd name="adj" fmla="val 27532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8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9695" y="1523998"/>
            <a:ext cx="5512904" cy="3154017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899528" y="1523998"/>
            <a:ext cx="2675783" cy="3154017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722240" y="1523998"/>
            <a:ext cx="3151708" cy="3154017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899529" y="4797287"/>
            <a:ext cx="5974420" cy="182773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076815" y="4797287"/>
            <a:ext cx="2675784" cy="182773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39694" y="4797287"/>
            <a:ext cx="2675784" cy="182773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93C4E-FB4B-4577-BB33-9DF09B426277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50414-EFD2-49D6-8A2C-CA48BC24D32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923979" y="4487404"/>
            <a:ext cx="307777" cy="1886891"/>
            <a:chOff x="10924928" y="3930813"/>
            <a:chExt cx="307777" cy="1886891"/>
          </a:xfrm>
        </p:grpSpPr>
        <p:sp>
          <p:nvSpPr>
            <p:cNvPr id="8" name="Rectangle 7"/>
            <p:cNvSpPr/>
            <p:nvPr/>
          </p:nvSpPr>
          <p:spPr>
            <a:xfrm>
              <a:off x="10959548" y="3935896"/>
              <a:ext cx="238539" cy="18818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0159334" y="4696407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600" dirty="0">
                  <a:solidFill>
                    <a:schemeClr val="bg1"/>
                  </a:solidFill>
                  <a:latin typeface="+mj-lt"/>
                </a:rPr>
                <a:t>COMMERCE</a:t>
              </a:r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423637"/>
            <a:ext cx="233362" cy="7547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9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18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.xm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개체 틀 3">
            <a:extLst>
              <a:ext uri="{FF2B5EF4-FFF2-40B4-BE49-F238E27FC236}">
                <a16:creationId xmlns:a16="http://schemas.microsoft.com/office/drawing/2014/main" id="{86F0B945-3A5D-420F-95E0-DEFEE9FA9F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D2E05DD-1D1C-483E-B7BD-F610347D2C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41" descr="A hand holding a cellphone&#10;&#10;Description automatically generated">
            <a:extLst>
              <a:ext uri="{FF2B5EF4-FFF2-40B4-BE49-F238E27FC236}">
                <a16:creationId xmlns:a16="http://schemas.microsoft.com/office/drawing/2014/main" id="{ADC1B9B2-E706-46E3-A18A-8E27C3F1F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49" y="787400"/>
            <a:ext cx="4972858" cy="607060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C0DF7CF0-DE7D-47D2-ADC3-EEF7C746EA6A}"/>
              </a:ext>
            </a:extLst>
          </p:cNvPr>
          <p:cNvSpPr>
            <a:spLocks/>
          </p:cNvSpPr>
          <p:nvPr/>
        </p:nvSpPr>
        <p:spPr bwMode="auto">
          <a:xfrm rot="16200000">
            <a:off x="9287901" y="1659172"/>
            <a:ext cx="4563269" cy="1244925"/>
          </a:xfrm>
          <a:custGeom>
            <a:avLst/>
            <a:gdLst>
              <a:gd name="T0" fmla="*/ 1586 w 2757"/>
              <a:gd name="T1" fmla="*/ 45 h 750"/>
              <a:gd name="T2" fmla="*/ 0 w 2757"/>
              <a:gd name="T3" fmla="*/ 750 h 750"/>
              <a:gd name="T4" fmla="*/ 2757 w 2757"/>
              <a:gd name="T5" fmla="*/ 750 h 750"/>
              <a:gd name="T6" fmla="*/ 2757 w 2757"/>
              <a:gd name="T7" fmla="*/ 556 h 750"/>
              <a:gd name="T8" fmla="*/ 1586 w 2757"/>
              <a:gd name="T9" fmla="*/ 45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7" h="750">
                <a:moveTo>
                  <a:pt x="1586" y="45"/>
                </a:moveTo>
                <a:cubicBezTo>
                  <a:pt x="974" y="0"/>
                  <a:pt x="546" y="525"/>
                  <a:pt x="0" y="750"/>
                </a:cubicBezTo>
                <a:cubicBezTo>
                  <a:pt x="2757" y="750"/>
                  <a:pt x="2757" y="750"/>
                  <a:pt x="2757" y="750"/>
                </a:cubicBezTo>
                <a:cubicBezTo>
                  <a:pt x="2757" y="556"/>
                  <a:pt x="2757" y="556"/>
                  <a:pt x="2757" y="556"/>
                </a:cubicBezTo>
                <a:cubicBezTo>
                  <a:pt x="2509" y="430"/>
                  <a:pt x="2184" y="89"/>
                  <a:pt x="1586" y="45"/>
                </a:cubicBezTo>
                <a:close/>
              </a:path>
            </a:pathLst>
          </a:cu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Oval 15">
            <a:extLst>
              <a:ext uri="{FF2B5EF4-FFF2-40B4-BE49-F238E27FC236}">
                <a16:creationId xmlns:a16="http://schemas.microsoft.com/office/drawing/2014/main" id="{D1692183-385B-4D82-8564-39C661E11301}"/>
              </a:ext>
            </a:extLst>
          </p:cNvPr>
          <p:cNvSpPr/>
          <p:nvPr/>
        </p:nvSpPr>
        <p:spPr>
          <a:xfrm>
            <a:off x="10302993" y="238168"/>
            <a:ext cx="863600" cy="86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AA71CB76-DFB8-4B81-9EC1-25286C562810}"/>
              </a:ext>
            </a:extLst>
          </p:cNvPr>
          <p:cNvSpPr/>
          <p:nvPr/>
        </p:nvSpPr>
        <p:spPr>
          <a:xfrm>
            <a:off x="8014325" y="2533300"/>
            <a:ext cx="482145" cy="4821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1F3C7CE-220C-480C-BFC1-B20E077E245B}"/>
              </a:ext>
            </a:extLst>
          </p:cNvPr>
          <p:cNvSpPr/>
          <p:nvPr/>
        </p:nvSpPr>
        <p:spPr>
          <a:xfrm>
            <a:off x="8014325" y="936668"/>
            <a:ext cx="698500" cy="69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83086DD9-A6CB-4863-A360-B0030A788C50}"/>
              </a:ext>
            </a:extLst>
          </p:cNvPr>
          <p:cNvSpPr/>
          <p:nvPr/>
        </p:nvSpPr>
        <p:spPr>
          <a:xfrm>
            <a:off x="6496838" y="238168"/>
            <a:ext cx="698500" cy="69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CD743A51-0F95-4DCC-B220-39FF871BBD8E}"/>
              </a:ext>
            </a:extLst>
          </p:cNvPr>
          <p:cNvSpPr/>
          <p:nvPr/>
        </p:nvSpPr>
        <p:spPr>
          <a:xfrm>
            <a:off x="8632032" y="3618537"/>
            <a:ext cx="1256094" cy="12560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888D0868-7095-405F-B2AF-E6F25BFD208E}"/>
              </a:ext>
            </a:extLst>
          </p:cNvPr>
          <p:cNvSpPr>
            <a:spLocks/>
          </p:cNvSpPr>
          <p:nvPr/>
        </p:nvSpPr>
        <p:spPr bwMode="auto">
          <a:xfrm>
            <a:off x="10573433" y="535131"/>
            <a:ext cx="333960" cy="292525"/>
          </a:xfrm>
          <a:custGeom>
            <a:avLst/>
            <a:gdLst>
              <a:gd name="T0" fmla="*/ 210 w 210"/>
              <a:gd name="T1" fmla="*/ 22 h 184"/>
              <a:gd name="T2" fmla="*/ 185 w 210"/>
              <a:gd name="T3" fmla="*/ 29 h 184"/>
              <a:gd name="T4" fmla="*/ 204 w 210"/>
              <a:gd name="T5" fmla="*/ 4 h 184"/>
              <a:gd name="T6" fmla="*/ 177 w 210"/>
              <a:gd name="T7" fmla="*/ 15 h 184"/>
              <a:gd name="T8" fmla="*/ 146 w 210"/>
              <a:gd name="T9" fmla="*/ 0 h 184"/>
              <a:gd name="T10" fmla="*/ 103 w 210"/>
              <a:gd name="T11" fmla="*/ 47 h 184"/>
              <a:gd name="T12" fmla="*/ 104 w 210"/>
              <a:gd name="T13" fmla="*/ 57 h 184"/>
              <a:gd name="T14" fmla="*/ 15 w 210"/>
              <a:gd name="T15" fmla="*/ 9 h 184"/>
              <a:gd name="T16" fmla="*/ 9 w 210"/>
              <a:gd name="T17" fmla="*/ 32 h 184"/>
              <a:gd name="T18" fmla="*/ 28 w 210"/>
              <a:gd name="T19" fmla="*/ 71 h 184"/>
              <a:gd name="T20" fmla="*/ 9 w 210"/>
              <a:gd name="T21" fmla="*/ 65 h 184"/>
              <a:gd name="T22" fmla="*/ 9 w 210"/>
              <a:gd name="T23" fmla="*/ 66 h 184"/>
              <a:gd name="T24" fmla="*/ 43 w 210"/>
              <a:gd name="T25" fmla="*/ 111 h 184"/>
              <a:gd name="T26" fmla="*/ 32 w 210"/>
              <a:gd name="T27" fmla="*/ 113 h 184"/>
              <a:gd name="T28" fmla="*/ 24 w 210"/>
              <a:gd name="T29" fmla="*/ 112 h 184"/>
              <a:gd name="T30" fmla="*/ 64 w 210"/>
              <a:gd name="T31" fmla="*/ 144 h 184"/>
              <a:gd name="T32" fmla="*/ 11 w 210"/>
              <a:gd name="T33" fmla="*/ 164 h 184"/>
              <a:gd name="T34" fmla="*/ 0 w 210"/>
              <a:gd name="T35" fmla="*/ 163 h 184"/>
              <a:gd name="T36" fmla="*/ 66 w 210"/>
              <a:gd name="T37" fmla="*/ 184 h 184"/>
              <a:gd name="T38" fmla="*/ 189 w 210"/>
              <a:gd name="T39" fmla="*/ 52 h 184"/>
              <a:gd name="T40" fmla="*/ 189 w 210"/>
              <a:gd name="T41" fmla="*/ 46 h 184"/>
              <a:gd name="T42" fmla="*/ 210 w 210"/>
              <a:gd name="T43" fmla="*/ 2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0" h="184">
                <a:moveTo>
                  <a:pt x="210" y="22"/>
                </a:moveTo>
                <a:cubicBezTo>
                  <a:pt x="202" y="26"/>
                  <a:pt x="194" y="28"/>
                  <a:pt x="185" y="29"/>
                </a:cubicBezTo>
                <a:cubicBezTo>
                  <a:pt x="194" y="24"/>
                  <a:pt x="201" y="15"/>
                  <a:pt x="204" y="4"/>
                </a:cubicBezTo>
                <a:cubicBezTo>
                  <a:pt x="196" y="9"/>
                  <a:pt x="187" y="13"/>
                  <a:pt x="177" y="15"/>
                </a:cubicBezTo>
                <a:cubicBezTo>
                  <a:pt x="169" y="6"/>
                  <a:pt x="158" y="0"/>
                  <a:pt x="146" y="0"/>
                </a:cubicBezTo>
                <a:cubicBezTo>
                  <a:pt x="122" y="0"/>
                  <a:pt x="103" y="21"/>
                  <a:pt x="103" y="47"/>
                </a:cubicBezTo>
                <a:cubicBezTo>
                  <a:pt x="103" y="50"/>
                  <a:pt x="103" y="54"/>
                  <a:pt x="104" y="57"/>
                </a:cubicBezTo>
                <a:cubicBezTo>
                  <a:pt x="68" y="55"/>
                  <a:pt x="36" y="37"/>
                  <a:pt x="15" y="9"/>
                </a:cubicBezTo>
                <a:cubicBezTo>
                  <a:pt x="11" y="16"/>
                  <a:pt x="9" y="24"/>
                  <a:pt x="9" y="32"/>
                </a:cubicBezTo>
                <a:cubicBezTo>
                  <a:pt x="9" y="48"/>
                  <a:pt x="17" y="63"/>
                  <a:pt x="28" y="71"/>
                </a:cubicBezTo>
                <a:cubicBezTo>
                  <a:pt x="21" y="70"/>
                  <a:pt x="15" y="68"/>
                  <a:pt x="9" y="65"/>
                </a:cubicBezTo>
                <a:cubicBezTo>
                  <a:pt x="9" y="65"/>
                  <a:pt x="9" y="65"/>
                  <a:pt x="9" y="66"/>
                </a:cubicBezTo>
                <a:cubicBezTo>
                  <a:pt x="9" y="88"/>
                  <a:pt x="24" y="107"/>
                  <a:pt x="43" y="111"/>
                </a:cubicBezTo>
                <a:cubicBezTo>
                  <a:pt x="40" y="112"/>
                  <a:pt x="36" y="113"/>
                  <a:pt x="32" y="113"/>
                </a:cubicBezTo>
                <a:cubicBezTo>
                  <a:pt x="29" y="113"/>
                  <a:pt x="27" y="112"/>
                  <a:pt x="24" y="112"/>
                </a:cubicBezTo>
                <a:cubicBezTo>
                  <a:pt x="29" y="130"/>
                  <a:pt x="45" y="144"/>
                  <a:pt x="64" y="144"/>
                </a:cubicBezTo>
                <a:cubicBezTo>
                  <a:pt x="49" y="156"/>
                  <a:pt x="31" y="164"/>
                  <a:pt x="11" y="164"/>
                </a:cubicBezTo>
                <a:cubicBezTo>
                  <a:pt x="7" y="164"/>
                  <a:pt x="4" y="163"/>
                  <a:pt x="0" y="163"/>
                </a:cubicBezTo>
                <a:cubicBezTo>
                  <a:pt x="20" y="176"/>
                  <a:pt x="42" y="184"/>
                  <a:pt x="66" y="184"/>
                </a:cubicBezTo>
                <a:cubicBezTo>
                  <a:pt x="146" y="184"/>
                  <a:pt x="189" y="113"/>
                  <a:pt x="189" y="52"/>
                </a:cubicBezTo>
                <a:cubicBezTo>
                  <a:pt x="189" y="50"/>
                  <a:pt x="189" y="48"/>
                  <a:pt x="189" y="46"/>
                </a:cubicBezTo>
                <a:cubicBezTo>
                  <a:pt x="197" y="40"/>
                  <a:pt x="204" y="31"/>
                  <a:pt x="210" y="2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63D94872-7744-4419-8999-3F08381F681A}"/>
              </a:ext>
            </a:extLst>
          </p:cNvPr>
          <p:cNvSpPr>
            <a:spLocks/>
          </p:cNvSpPr>
          <p:nvPr/>
        </p:nvSpPr>
        <p:spPr bwMode="auto">
          <a:xfrm>
            <a:off x="9095480" y="3977648"/>
            <a:ext cx="281297" cy="537872"/>
          </a:xfrm>
          <a:custGeom>
            <a:avLst/>
            <a:gdLst>
              <a:gd name="T0" fmla="*/ 208 w 220"/>
              <a:gd name="T1" fmla="*/ 230 h 423"/>
              <a:gd name="T2" fmla="*/ 218 w 220"/>
              <a:gd name="T3" fmla="*/ 154 h 423"/>
              <a:gd name="T4" fmla="*/ 143 w 220"/>
              <a:gd name="T5" fmla="*/ 154 h 423"/>
              <a:gd name="T6" fmla="*/ 143 w 220"/>
              <a:gd name="T7" fmla="*/ 106 h 423"/>
              <a:gd name="T8" fmla="*/ 180 w 220"/>
              <a:gd name="T9" fmla="*/ 70 h 423"/>
              <a:gd name="T10" fmla="*/ 220 w 220"/>
              <a:gd name="T11" fmla="*/ 70 h 423"/>
              <a:gd name="T12" fmla="*/ 220 w 220"/>
              <a:gd name="T13" fmla="*/ 3 h 423"/>
              <a:gd name="T14" fmla="*/ 162 w 220"/>
              <a:gd name="T15" fmla="*/ 0 h 423"/>
              <a:gd name="T16" fmla="*/ 65 w 220"/>
              <a:gd name="T17" fmla="*/ 99 h 423"/>
              <a:gd name="T18" fmla="*/ 65 w 220"/>
              <a:gd name="T19" fmla="*/ 154 h 423"/>
              <a:gd name="T20" fmla="*/ 0 w 220"/>
              <a:gd name="T21" fmla="*/ 154 h 423"/>
              <a:gd name="T22" fmla="*/ 0 w 220"/>
              <a:gd name="T23" fmla="*/ 230 h 423"/>
              <a:gd name="T24" fmla="*/ 65 w 220"/>
              <a:gd name="T25" fmla="*/ 230 h 423"/>
              <a:gd name="T26" fmla="*/ 65 w 220"/>
              <a:gd name="T27" fmla="*/ 423 h 423"/>
              <a:gd name="T28" fmla="*/ 143 w 220"/>
              <a:gd name="T29" fmla="*/ 423 h 423"/>
              <a:gd name="T30" fmla="*/ 143 w 220"/>
              <a:gd name="T31" fmla="*/ 230 h 423"/>
              <a:gd name="T32" fmla="*/ 208 w 220"/>
              <a:gd name="T33" fmla="*/ 23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0" h="423">
                <a:moveTo>
                  <a:pt x="208" y="230"/>
                </a:moveTo>
                <a:cubicBezTo>
                  <a:pt x="218" y="154"/>
                  <a:pt x="218" y="154"/>
                  <a:pt x="218" y="154"/>
                </a:cubicBezTo>
                <a:cubicBezTo>
                  <a:pt x="143" y="154"/>
                  <a:pt x="143" y="154"/>
                  <a:pt x="143" y="154"/>
                </a:cubicBezTo>
                <a:cubicBezTo>
                  <a:pt x="143" y="106"/>
                  <a:pt x="143" y="106"/>
                  <a:pt x="143" y="106"/>
                </a:cubicBezTo>
                <a:cubicBezTo>
                  <a:pt x="143" y="85"/>
                  <a:pt x="149" y="70"/>
                  <a:pt x="180" y="70"/>
                </a:cubicBezTo>
                <a:cubicBezTo>
                  <a:pt x="220" y="70"/>
                  <a:pt x="220" y="70"/>
                  <a:pt x="220" y="70"/>
                </a:cubicBezTo>
                <a:cubicBezTo>
                  <a:pt x="220" y="3"/>
                  <a:pt x="220" y="3"/>
                  <a:pt x="220" y="3"/>
                </a:cubicBezTo>
                <a:cubicBezTo>
                  <a:pt x="213" y="2"/>
                  <a:pt x="190" y="0"/>
                  <a:pt x="162" y="0"/>
                </a:cubicBezTo>
                <a:cubicBezTo>
                  <a:pt x="105" y="0"/>
                  <a:pt x="65" y="35"/>
                  <a:pt x="65" y="99"/>
                </a:cubicBezTo>
                <a:cubicBezTo>
                  <a:pt x="65" y="154"/>
                  <a:pt x="65" y="154"/>
                  <a:pt x="65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230"/>
                  <a:pt x="0" y="230"/>
                  <a:pt x="0" y="230"/>
                </a:cubicBezTo>
                <a:cubicBezTo>
                  <a:pt x="65" y="230"/>
                  <a:pt x="65" y="230"/>
                  <a:pt x="65" y="230"/>
                </a:cubicBezTo>
                <a:cubicBezTo>
                  <a:pt x="65" y="423"/>
                  <a:pt x="65" y="423"/>
                  <a:pt x="65" y="423"/>
                </a:cubicBezTo>
                <a:cubicBezTo>
                  <a:pt x="143" y="423"/>
                  <a:pt x="143" y="423"/>
                  <a:pt x="143" y="423"/>
                </a:cubicBezTo>
                <a:cubicBezTo>
                  <a:pt x="143" y="230"/>
                  <a:pt x="143" y="230"/>
                  <a:pt x="143" y="230"/>
                </a:cubicBezTo>
                <a:lnTo>
                  <a:pt x="208" y="23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189F4552-D934-4D1B-8E82-F59C19C82F01}"/>
              </a:ext>
            </a:extLst>
          </p:cNvPr>
          <p:cNvSpPr>
            <a:spLocks noEditPoints="1"/>
          </p:cNvSpPr>
          <p:nvPr/>
        </p:nvSpPr>
        <p:spPr bwMode="auto">
          <a:xfrm>
            <a:off x="8137128" y="2642721"/>
            <a:ext cx="237272" cy="241009"/>
          </a:xfrm>
          <a:custGeom>
            <a:avLst/>
            <a:gdLst>
              <a:gd name="T0" fmla="*/ 26 w 52"/>
              <a:gd name="T1" fmla="*/ 37 h 53"/>
              <a:gd name="T2" fmla="*/ 31 w 52"/>
              <a:gd name="T3" fmla="*/ 35 h 53"/>
              <a:gd name="T4" fmla="*/ 31 w 52"/>
              <a:gd name="T5" fmla="*/ 32 h 53"/>
              <a:gd name="T6" fmla="*/ 21 w 52"/>
              <a:gd name="T7" fmla="*/ 28 h 53"/>
              <a:gd name="T8" fmla="*/ 15 w 52"/>
              <a:gd name="T9" fmla="*/ 15 h 53"/>
              <a:gd name="T10" fmla="*/ 24 w 52"/>
              <a:gd name="T11" fmla="*/ 11 h 53"/>
              <a:gd name="T12" fmla="*/ 25 w 52"/>
              <a:gd name="T13" fmla="*/ 11 h 53"/>
              <a:gd name="T14" fmla="*/ 37 w 52"/>
              <a:gd name="T15" fmla="*/ 17 h 53"/>
              <a:gd name="T16" fmla="*/ 35 w 52"/>
              <a:gd name="T17" fmla="*/ 21 h 53"/>
              <a:gd name="T18" fmla="*/ 34 w 52"/>
              <a:gd name="T19" fmla="*/ 21 h 53"/>
              <a:gd name="T20" fmla="*/ 31 w 52"/>
              <a:gd name="T21" fmla="*/ 18 h 53"/>
              <a:gd name="T22" fmla="*/ 25 w 52"/>
              <a:gd name="T23" fmla="*/ 16 h 53"/>
              <a:gd name="T24" fmla="*/ 21 w 52"/>
              <a:gd name="T25" fmla="*/ 17 h 53"/>
              <a:gd name="T26" fmla="*/ 21 w 52"/>
              <a:gd name="T27" fmla="*/ 22 h 53"/>
              <a:gd name="T28" fmla="*/ 34 w 52"/>
              <a:gd name="T29" fmla="*/ 25 h 53"/>
              <a:gd name="T30" fmla="*/ 39 w 52"/>
              <a:gd name="T31" fmla="*/ 33 h 53"/>
              <a:gd name="T32" fmla="*/ 33 w 52"/>
              <a:gd name="T33" fmla="*/ 41 h 53"/>
              <a:gd name="T34" fmla="*/ 26 w 52"/>
              <a:gd name="T35" fmla="*/ 42 h 53"/>
              <a:gd name="T36" fmla="*/ 21 w 52"/>
              <a:gd name="T37" fmla="*/ 42 h 53"/>
              <a:gd name="T38" fmla="*/ 13 w 52"/>
              <a:gd name="T39" fmla="*/ 35 h 53"/>
              <a:gd name="T40" fmla="*/ 16 w 52"/>
              <a:gd name="T41" fmla="*/ 32 h 53"/>
              <a:gd name="T42" fmla="*/ 19 w 52"/>
              <a:gd name="T43" fmla="*/ 33 h 53"/>
              <a:gd name="T44" fmla="*/ 20 w 52"/>
              <a:gd name="T45" fmla="*/ 35 h 53"/>
              <a:gd name="T46" fmla="*/ 26 w 52"/>
              <a:gd name="T47" fmla="*/ 37 h 53"/>
              <a:gd name="T48" fmla="*/ 14 w 52"/>
              <a:gd name="T49" fmla="*/ 0 h 53"/>
              <a:gd name="T50" fmla="*/ 0 w 52"/>
              <a:gd name="T51" fmla="*/ 15 h 53"/>
              <a:gd name="T52" fmla="*/ 2 w 52"/>
              <a:gd name="T53" fmla="*/ 22 h 53"/>
              <a:gd name="T54" fmla="*/ 1 w 52"/>
              <a:gd name="T55" fmla="*/ 27 h 53"/>
              <a:gd name="T56" fmla="*/ 26 w 52"/>
              <a:gd name="T57" fmla="*/ 52 h 53"/>
              <a:gd name="T58" fmla="*/ 31 w 52"/>
              <a:gd name="T59" fmla="*/ 51 h 53"/>
              <a:gd name="T60" fmla="*/ 38 w 52"/>
              <a:gd name="T61" fmla="*/ 53 h 53"/>
              <a:gd name="T62" fmla="*/ 52 w 52"/>
              <a:gd name="T63" fmla="*/ 39 h 53"/>
              <a:gd name="T64" fmla="*/ 50 w 52"/>
              <a:gd name="T65" fmla="*/ 31 h 53"/>
              <a:gd name="T66" fmla="*/ 50 w 52"/>
              <a:gd name="T67" fmla="*/ 27 h 53"/>
              <a:gd name="T68" fmla="*/ 26 w 52"/>
              <a:gd name="T69" fmla="*/ 2 h 53"/>
              <a:gd name="T70" fmla="*/ 22 w 52"/>
              <a:gd name="T71" fmla="*/ 3 h 53"/>
              <a:gd name="T72" fmla="*/ 14 w 52"/>
              <a:gd name="T73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2" h="53">
                <a:moveTo>
                  <a:pt x="26" y="37"/>
                </a:moveTo>
                <a:cubicBezTo>
                  <a:pt x="28" y="37"/>
                  <a:pt x="30" y="37"/>
                  <a:pt x="31" y="35"/>
                </a:cubicBezTo>
                <a:cubicBezTo>
                  <a:pt x="32" y="34"/>
                  <a:pt x="32" y="33"/>
                  <a:pt x="31" y="32"/>
                </a:cubicBezTo>
                <a:cubicBezTo>
                  <a:pt x="30" y="31"/>
                  <a:pt x="29" y="31"/>
                  <a:pt x="21" y="28"/>
                </a:cubicBezTo>
                <a:cubicBezTo>
                  <a:pt x="12" y="26"/>
                  <a:pt x="12" y="19"/>
                  <a:pt x="15" y="15"/>
                </a:cubicBezTo>
                <a:cubicBezTo>
                  <a:pt x="17" y="12"/>
                  <a:pt x="21" y="11"/>
                  <a:pt x="24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31" y="11"/>
                  <a:pt x="37" y="14"/>
                  <a:pt x="37" y="17"/>
                </a:cubicBezTo>
                <a:cubicBezTo>
                  <a:pt x="38" y="19"/>
                  <a:pt x="37" y="20"/>
                  <a:pt x="35" y="21"/>
                </a:cubicBezTo>
                <a:cubicBezTo>
                  <a:pt x="35" y="21"/>
                  <a:pt x="35" y="21"/>
                  <a:pt x="34" y="21"/>
                </a:cubicBezTo>
                <a:cubicBezTo>
                  <a:pt x="33" y="21"/>
                  <a:pt x="32" y="19"/>
                  <a:pt x="31" y="18"/>
                </a:cubicBezTo>
                <a:cubicBezTo>
                  <a:pt x="29" y="17"/>
                  <a:pt x="27" y="16"/>
                  <a:pt x="25" y="16"/>
                </a:cubicBezTo>
                <a:cubicBezTo>
                  <a:pt x="24" y="16"/>
                  <a:pt x="22" y="17"/>
                  <a:pt x="21" y="17"/>
                </a:cubicBezTo>
                <a:cubicBezTo>
                  <a:pt x="20" y="18"/>
                  <a:pt x="20" y="20"/>
                  <a:pt x="21" y="22"/>
                </a:cubicBezTo>
                <a:cubicBezTo>
                  <a:pt x="23" y="23"/>
                  <a:pt x="30" y="24"/>
                  <a:pt x="34" y="25"/>
                </a:cubicBezTo>
                <a:cubicBezTo>
                  <a:pt x="37" y="27"/>
                  <a:pt x="39" y="30"/>
                  <a:pt x="39" y="33"/>
                </a:cubicBezTo>
                <a:cubicBezTo>
                  <a:pt x="39" y="37"/>
                  <a:pt x="37" y="40"/>
                  <a:pt x="33" y="41"/>
                </a:cubicBezTo>
                <a:cubicBezTo>
                  <a:pt x="31" y="42"/>
                  <a:pt x="29" y="42"/>
                  <a:pt x="26" y="42"/>
                </a:cubicBezTo>
                <a:cubicBezTo>
                  <a:pt x="24" y="42"/>
                  <a:pt x="23" y="42"/>
                  <a:pt x="21" y="42"/>
                </a:cubicBezTo>
                <a:cubicBezTo>
                  <a:pt x="16" y="41"/>
                  <a:pt x="14" y="38"/>
                  <a:pt x="13" y="35"/>
                </a:cubicBezTo>
                <a:cubicBezTo>
                  <a:pt x="13" y="33"/>
                  <a:pt x="14" y="32"/>
                  <a:pt x="16" y="32"/>
                </a:cubicBezTo>
                <a:cubicBezTo>
                  <a:pt x="17" y="32"/>
                  <a:pt x="18" y="32"/>
                  <a:pt x="19" y="33"/>
                </a:cubicBezTo>
                <a:cubicBezTo>
                  <a:pt x="19" y="34"/>
                  <a:pt x="20" y="34"/>
                  <a:pt x="20" y="35"/>
                </a:cubicBezTo>
                <a:cubicBezTo>
                  <a:pt x="22" y="37"/>
                  <a:pt x="24" y="37"/>
                  <a:pt x="26" y="37"/>
                </a:cubicBezTo>
                <a:moveTo>
                  <a:pt x="14" y="0"/>
                </a:moveTo>
                <a:cubicBezTo>
                  <a:pt x="6" y="0"/>
                  <a:pt x="0" y="7"/>
                  <a:pt x="0" y="15"/>
                </a:cubicBezTo>
                <a:cubicBezTo>
                  <a:pt x="0" y="17"/>
                  <a:pt x="0" y="20"/>
                  <a:pt x="2" y="22"/>
                </a:cubicBezTo>
                <a:cubicBezTo>
                  <a:pt x="1" y="24"/>
                  <a:pt x="1" y="25"/>
                  <a:pt x="1" y="27"/>
                </a:cubicBezTo>
                <a:cubicBezTo>
                  <a:pt x="1" y="41"/>
                  <a:pt x="12" y="52"/>
                  <a:pt x="26" y="52"/>
                </a:cubicBezTo>
                <a:cubicBezTo>
                  <a:pt x="27" y="52"/>
                  <a:pt x="29" y="52"/>
                  <a:pt x="31" y="51"/>
                </a:cubicBezTo>
                <a:cubicBezTo>
                  <a:pt x="33" y="52"/>
                  <a:pt x="35" y="53"/>
                  <a:pt x="38" y="53"/>
                </a:cubicBezTo>
                <a:cubicBezTo>
                  <a:pt x="46" y="53"/>
                  <a:pt x="52" y="47"/>
                  <a:pt x="52" y="39"/>
                </a:cubicBezTo>
                <a:cubicBezTo>
                  <a:pt x="52" y="36"/>
                  <a:pt x="52" y="33"/>
                  <a:pt x="50" y="31"/>
                </a:cubicBezTo>
                <a:cubicBezTo>
                  <a:pt x="50" y="30"/>
                  <a:pt x="50" y="28"/>
                  <a:pt x="50" y="27"/>
                </a:cubicBezTo>
                <a:cubicBezTo>
                  <a:pt x="50" y="13"/>
                  <a:pt x="39" y="2"/>
                  <a:pt x="26" y="2"/>
                </a:cubicBezTo>
                <a:cubicBezTo>
                  <a:pt x="24" y="2"/>
                  <a:pt x="23" y="2"/>
                  <a:pt x="22" y="3"/>
                </a:cubicBezTo>
                <a:cubicBezTo>
                  <a:pt x="19" y="1"/>
                  <a:pt x="17" y="0"/>
                  <a:pt x="14" y="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87C0542A-F445-4195-86F9-87BA53936CC2}"/>
              </a:ext>
            </a:extLst>
          </p:cNvPr>
          <p:cNvSpPr>
            <a:spLocks noEditPoints="1"/>
          </p:cNvSpPr>
          <p:nvPr/>
        </p:nvSpPr>
        <p:spPr bwMode="auto">
          <a:xfrm>
            <a:off x="6660989" y="463254"/>
            <a:ext cx="356100" cy="242828"/>
          </a:xfrm>
          <a:custGeom>
            <a:avLst/>
            <a:gdLst>
              <a:gd name="T0" fmla="*/ 96 w 251"/>
              <a:gd name="T1" fmla="*/ 122 h 171"/>
              <a:gd name="T2" fmla="*/ 96 w 251"/>
              <a:gd name="T3" fmla="*/ 43 h 171"/>
              <a:gd name="T4" fmla="*/ 172 w 251"/>
              <a:gd name="T5" fmla="*/ 83 h 171"/>
              <a:gd name="T6" fmla="*/ 96 w 251"/>
              <a:gd name="T7" fmla="*/ 122 h 171"/>
              <a:gd name="T8" fmla="*/ 127 w 251"/>
              <a:gd name="T9" fmla="*/ 0 h 171"/>
              <a:gd name="T10" fmla="*/ 36 w 251"/>
              <a:gd name="T11" fmla="*/ 3 h 171"/>
              <a:gd name="T12" fmla="*/ 16 w 251"/>
              <a:gd name="T13" fmla="*/ 14 h 171"/>
              <a:gd name="T14" fmla="*/ 11 w 251"/>
              <a:gd name="T15" fmla="*/ 148 h 171"/>
              <a:gd name="T16" fmla="*/ 29 w 251"/>
              <a:gd name="T17" fmla="*/ 166 h 171"/>
              <a:gd name="T18" fmla="*/ 125 w 251"/>
              <a:gd name="T19" fmla="*/ 171 h 171"/>
              <a:gd name="T20" fmla="*/ 227 w 251"/>
              <a:gd name="T21" fmla="*/ 165 h 171"/>
              <a:gd name="T22" fmla="*/ 240 w 251"/>
              <a:gd name="T23" fmla="*/ 151 h 171"/>
              <a:gd name="T24" fmla="*/ 242 w 251"/>
              <a:gd name="T25" fmla="*/ 22 h 171"/>
              <a:gd name="T26" fmla="*/ 223 w 251"/>
              <a:gd name="T27" fmla="*/ 4 h 171"/>
              <a:gd name="T28" fmla="*/ 127 w 251"/>
              <a:gd name="T29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1" h="171">
                <a:moveTo>
                  <a:pt x="96" y="122"/>
                </a:moveTo>
                <a:cubicBezTo>
                  <a:pt x="96" y="96"/>
                  <a:pt x="96" y="70"/>
                  <a:pt x="96" y="43"/>
                </a:cubicBezTo>
                <a:cubicBezTo>
                  <a:pt x="121" y="56"/>
                  <a:pt x="147" y="70"/>
                  <a:pt x="172" y="83"/>
                </a:cubicBezTo>
                <a:cubicBezTo>
                  <a:pt x="147" y="96"/>
                  <a:pt x="121" y="109"/>
                  <a:pt x="96" y="122"/>
                </a:cubicBezTo>
                <a:moveTo>
                  <a:pt x="127" y="0"/>
                </a:moveTo>
                <a:cubicBezTo>
                  <a:pt x="91" y="0"/>
                  <a:pt x="55" y="1"/>
                  <a:pt x="36" y="3"/>
                </a:cubicBezTo>
                <a:cubicBezTo>
                  <a:pt x="28" y="4"/>
                  <a:pt x="21" y="7"/>
                  <a:pt x="16" y="14"/>
                </a:cubicBezTo>
                <a:cubicBezTo>
                  <a:pt x="0" y="32"/>
                  <a:pt x="2" y="125"/>
                  <a:pt x="11" y="148"/>
                </a:cubicBezTo>
                <a:cubicBezTo>
                  <a:pt x="14" y="157"/>
                  <a:pt x="20" y="163"/>
                  <a:pt x="29" y="166"/>
                </a:cubicBezTo>
                <a:cubicBezTo>
                  <a:pt x="39" y="169"/>
                  <a:pt x="82" y="171"/>
                  <a:pt x="125" y="171"/>
                </a:cubicBezTo>
                <a:cubicBezTo>
                  <a:pt x="171" y="171"/>
                  <a:pt x="219" y="169"/>
                  <a:pt x="227" y="165"/>
                </a:cubicBezTo>
                <a:cubicBezTo>
                  <a:pt x="233" y="161"/>
                  <a:pt x="238" y="157"/>
                  <a:pt x="240" y="151"/>
                </a:cubicBezTo>
                <a:cubicBezTo>
                  <a:pt x="251" y="129"/>
                  <a:pt x="250" y="45"/>
                  <a:pt x="242" y="22"/>
                </a:cubicBezTo>
                <a:cubicBezTo>
                  <a:pt x="238" y="13"/>
                  <a:pt x="232" y="8"/>
                  <a:pt x="223" y="4"/>
                </a:cubicBezTo>
                <a:cubicBezTo>
                  <a:pt x="215" y="1"/>
                  <a:pt x="171" y="0"/>
                  <a:pt x="127" y="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29">
            <a:extLst>
              <a:ext uri="{FF2B5EF4-FFF2-40B4-BE49-F238E27FC236}">
                <a16:creationId xmlns:a16="http://schemas.microsoft.com/office/drawing/2014/main" id="{81AB2B66-51D4-4A07-ACB0-8AA030CC7044}"/>
              </a:ext>
            </a:extLst>
          </p:cNvPr>
          <p:cNvSpPr>
            <a:spLocks noEditPoints="1"/>
          </p:cNvSpPr>
          <p:nvPr/>
        </p:nvSpPr>
        <p:spPr bwMode="auto">
          <a:xfrm>
            <a:off x="8214494" y="1137952"/>
            <a:ext cx="298162" cy="295932"/>
          </a:xfrm>
          <a:custGeom>
            <a:avLst/>
            <a:gdLst>
              <a:gd name="T0" fmla="*/ 206 w 209"/>
              <a:gd name="T1" fmla="*/ 52 h 208"/>
              <a:gd name="T2" fmla="*/ 189 w 209"/>
              <a:gd name="T3" fmla="*/ 17 h 208"/>
              <a:gd name="T4" fmla="*/ 151 w 209"/>
              <a:gd name="T5" fmla="*/ 2 h 208"/>
              <a:gd name="T6" fmla="*/ 49 w 209"/>
              <a:gd name="T7" fmla="*/ 3 h 208"/>
              <a:gd name="T8" fmla="*/ 5 w 209"/>
              <a:gd name="T9" fmla="*/ 43 h 208"/>
              <a:gd name="T10" fmla="*/ 4 w 209"/>
              <a:gd name="T11" fmla="*/ 159 h 208"/>
              <a:gd name="T12" fmla="*/ 45 w 209"/>
              <a:gd name="T13" fmla="*/ 204 h 208"/>
              <a:gd name="T14" fmla="*/ 159 w 209"/>
              <a:gd name="T15" fmla="*/ 205 h 208"/>
              <a:gd name="T16" fmla="*/ 205 w 209"/>
              <a:gd name="T17" fmla="*/ 163 h 208"/>
              <a:gd name="T18" fmla="*/ 206 w 209"/>
              <a:gd name="T19" fmla="*/ 52 h 208"/>
              <a:gd name="T20" fmla="*/ 187 w 209"/>
              <a:gd name="T21" fmla="*/ 155 h 208"/>
              <a:gd name="T22" fmla="*/ 154 w 209"/>
              <a:gd name="T23" fmla="*/ 187 h 208"/>
              <a:gd name="T24" fmla="*/ 48 w 209"/>
              <a:gd name="T25" fmla="*/ 185 h 208"/>
              <a:gd name="T26" fmla="*/ 22 w 209"/>
              <a:gd name="T27" fmla="*/ 156 h 208"/>
              <a:gd name="T28" fmla="*/ 22 w 209"/>
              <a:gd name="T29" fmla="*/ 52 h 208"/>
              <a:gd name="T30" fmla="*/ 55 w 209"/>
              <a:gd name="T31" fmla="*/ 21 h 208"/>
              <a:gd name="T32" fmla="*/ 156 w 209"/>
              <a:gd name="T33" fmla="*/ 21 h 208"/>
              <a:gd name="T34" fmla="*/ 187 w 209"/>
              <a:gd name="T35" fmla="*/ 54 h 208"/>
              <a:gd name="T36" fmla="*/ 187 w 209"/>
              <a:gd name="T37" fmla="*/ 155 h 208"/>
              <a:gd name="T38" fmla="*/ 104 w 209"/>
              <a:gd name="T39" fmla="*/ 51 h 208"/>
              <a:gd name="T40" fmla="*/ 52 w 209"/>
              <a:gd name="T41" fmla="*/ 104 h 208"/>
              <a:gd name="T42" fmla="*/ 104 w 209"/>
              <a:gd name="T43" fmla="*/ 157 h 208"/>
              <a:gd name="T44" fmla="*/ 157 w 209"/>
              <a:gd name="T45" fmla="*/ 104 h 208"/>
              <a:gd name="T46" fmla="*/ 104 w 209"/>
              <a:gd name="T47" fmla="*/ 51 h 208"/>
              <a:gd name="T48" fmla="*/ 104 w 209"/>
              <a:gd name="T49" fmla="*/ 138 h 208"/>
              <a:gd name="T50" fmla="*/ 70 w 209"/>
              <a:gd name="T51" fmla="*/ 103 h 208"/>
              <a:gd name="T52" fmla="*/ 105 w 209"/>
              <a:gd name="T53" fmla="*/ 69 h 208"/>
              <a:gd name="T54" fmla="*/ 139 w 209"/>
              <a:gd name="T55" fmla="*/ 104 h 208"/>
              <a:gd name="T56" fmla="*/ 104 w 209"/>
              <a:gd name="T57" fmla="*/ 138 h 208"/>
              <a:gd name="T58" fmla="*/ 172 w 209"/>
              <a:gd name="T59" fmla="*/ 49 h 208"/>
              <a:gd name="T60" fmla="*/ 159 w 209"/>
              <a:gd name="T61" fmla="*/ 61 h 208"/>
              <a:gd name="T62" fmla="*/ 147 w 209"/>
              <a:gd name="T63" fmla="*/ 49 h 208"/>
              <a:gd name="T64" fmla="*/ 160 w 209"/>
              <a:gd name="T65" fmla="*/ 36 h 208"/>
              <a:gd name="T66" fmla="*/ 172 w 209"/>
              <a:gd name="T67" fmla="*/ 49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9" h="208">
                <a:moveTo>
                  <a:pt x="206" y="52"/>
                </a:moveTo>
                <a:cubicBezTo>
                  <a:pt x="205" y="39"/>
                  <a:pt x="199" y="27"/>
                  <a:pt x="189" y="17"/>
                </a:cubicBezTo>
                <a:cubicBezTo>
                  <a:pt x="179" y="7"/>
                  <a:pt x="166" y="2"/>
                  <a:pt x="151" y="2"/>
                </a:cubicBezTo>
                <a:cubicBezTo>
                  <a:pt x="127" y="0"/>
                  <a:pt x="70" y="0"/>
                  <a:pt x="49" y="3"/>
                </a:cubicBezTo>
                <a:cubicBezTo>
                  <a:pt x="26" y="7"/>
                  <a:pt x="11" y="20"/>
                  <a:pt x="5" y="43"/>
                </a:cubicBezTo>
                <a:cubicBezTo>
                  <a:pt x="0" y="60"/>
                  <a:pt x="1" y="141"/>
                  <a:pt x="4" y="159"/>
                </a:cubicBezTo>
                <a:cubicBezTo>
                  <a:pt x="8" y="182"/>
                  <a:pt x="22" y="198"/>
                  <a:pt x="45" y="204"/>
                </a:cubicBezTo>
                <a:cubicBezTo>
                  <a:pt x="61" y="208"/>
                  <a:pt x="141" y="207"/>
                  <a:pt x="159" y="205"/>
                </a:cubicBezTo>
                <a:cubicBezTo>
                  <a:pt x="183" y="201"/>
                  <a:pt x="198" y="187"/>
                  <a:pt x="205" y="163"/>
                </a:cubicBezTo>
                <a:cubicBezTo>
                  <a:pt x="209" y="145"/>
                  <a:pt x="208" y="69"/>
                  <a:pt x="206" y="52"/>
                </a:cubicBezTo>
                <a:close/>
                <a:moveTo>
                  <a:pt x="187" y="155"/>
                </a:moveTo>
                <a:cubicBezTo>
                  <a:pt x="184" y="173"/>
                  <a:pt x="172" y="185"/>
                  <a:pt x="154" y="187"/>
                </a:cubicBezTo>
                <a:cubicBezTo>
                  <a:pt x="137" y="188"/>
                  <a:pt x="63" y="189"/>
                  <a:pt x="48" y="185"/>
                </a:cubicBezTo>
                <a:cubicBezTo>
                  <a:pt x="33" y="181"/>
                  <a:pt x="24" y="171"/>
                  <a:pt x="22" y="156"/>
                </a:cubicBezTo>
                <a:cubicBezTo>
                  <a:pt x="20" y="142"/>
                  <a:pt x="19" y="71"/>
                  <a:pt x="22" y="52"/>
                </a:cubicBezTo>
                <a:cubicBezTo>
                  <a:pt x="25" y="34"/>
                  <a:pt x="37" y="23"/>
                  <a:pt x="55" y="21"/>
                </a:cubicBezTo>
                <a:cubicBezTo>
                  <a:pt x="73" y="19"/>
                  <a:pt x="139" y="18"/>
                  <a:pt x="156" y="21"/>
                </a:cubicBezTo>
                <a:cubicBezTo>
                  <a:pt x="174" y="24"/>
                  <a:pt x="185" y="36"/>
                  <a:pt x="187" y="54"/>
                </a:cubicBezTo>
                <a:cubicBezTo>
                  <a:pt x="189" y="71"/>
                  <a:pt x="190" y="137"/>
                  <a:pt x="187" y="155"/>
                </a:cubicBezTo>
                <a:close/>
                <a:moveTo>
                  <a:pt x="104" y="51"/>
                </a:moveTo>
                <a:cubicBezTo>
                  <a:pt x="75" y="51"/>
                  <a:pt x="52" y="74"/>
                  <a:pt x="52" y="104"/>
                </a:cubicBezTo>
                <a:cubicBezTo>
                  <a:pt x="52" y="133"/>
                  <a:pt x="75" y="156"/>
                  <a:pt x="104" y="157"/>
                </a:cubicBezTo>
                <a:cubicBezTo>
                  <a:pt x="134" y="157"/>
                  <a:pt x="157" y="133"/>
                  <a:pt x="157" y="104"/>
                </a:cubicBezTo>
                <a:cubicBezTo>
                  <a:pt x="157" y="74"/>
                  <a:pt x="134" y="51"/>
                  <a:pt x="104" y="51"/>
                </a:cubicBezTo>
                <a:close/>
                <a:moveTo>
                  <a:pt x="104" y="138"/>
                </a:moveTo>
                <a:cubicBezTo>
                  <a:pt x="85" y="138"/>
                  <a:pt x="70" y="122"/>
                  <a:pt x="70" y="103"/>
                </a:cubicBezTo>
                <a:cubicBezTo>
                  <a:pt x="70" y="85"/>
                  <a:pt x="86" y="69"/>
                  <a:pt x="105" y="69"/>
                </a:cubicBezTo>
                <a:cubicBezTo>
                  <a:pt x="123" y="69"/>
                  <a:pt x="139" y="85"/>
                  <a:pt x="139" y="104"/>
                </a:cubicBezTo>
                <a:cubicBezTo>
                  <a:pt x="139" y="123"/>
                  <a:pt x="123" y="138"/>
                  <a:pt x="104" y="138"/>
                </a:cubicBezTo>
                <a:close/>
                <a:moveTo>
                  <a:pt x="172" y="49"/>
                </a:moveTo>
                <a:cubicBezTo>
                  <a:pt x="172" y="56"/>
                  <a:pt x="166" y="61"/>
                  <a:pt x="159" y="61"/>
                </a:cubicBezTo>
                <a:cubicBezTo>
                  <a:pt x="153" y="61"/>
                  <a:pt x="147" y="56"/>
                  <a:pt x="147" y="49"/>
                </a:cubicBezTo>
                <a:cubicBezTo>
                  <a:pt x="147" y="42"/>
                  <a:pt x="153" y="36"/>
                  <a:pt x="160" y="36"/>
                </a:cubicBezTo>
                <a:cubicBezTo>
                  <a:pt x="166" y="36"/>
                  <a:pt x="172" y="42"/>
                  <a:pt x="172" y="4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158C7335-017D-4A78-B6B2-13B38129FA30}"/>
              </a:ext>
            </a:extLst>
          </p:cNvPr>
          <p:cNvSpPr>
            <a:spLocks/>
          </p:cNvSpPr>
          <p:nvPr/>
        </p:nvSpPr>
        <p:spPr bwMode="auto">
          <a:xfrm rot="16200000">
            <a:off x="9287901" y="1659172"/>
            <a:ext cx="4563269" cy="1244925"/>
          </a:xfrm>
          <a:custGeom>
            <a:avLst/>
            <a:gdLst>
              <a:gd name="T0" fmla="*/ 1586 w 2757"/>
              <a:gd name="T1" fmla="*/ 45 h 750"/>
              <a:gd name="T2" fmla="*/ 0 w 2757"/>
              <a:gd name="T3" fmla="*/ 750 h 750"/>
              <a:gd name="T4" fmla="*/ 2757 w 2757"/>
              <a:gd name="T5" fmla="*/ 750 h 750"/>
              <a:gd name="T6" fmla="*/ 2757 w 2757"/>
              <a:gd name="T7" fmla="*/ 556 h 750"/>
              <a:gd name="T8" fmla="*/ 1586 w 2757"/>
              <a:gd name="T9" fmla="*/ 45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7" h="750">
                <a:moveTo>
                  <a:pt x="1586" y="45"/>
                </a:moveTo>
                <a:cubicBezTo>
                  <a:pt x="974" y="0"/>
                  <a:pt x="546" y="525"/>
                  <a:pt x="0" y="750"/>
                </a:cubicBezTo>
                <a:cubicBezTo>
                  <a:pt x="2757" y="750"/>
                  <a:pt x="2757" y="750"/>
                  <a:pt x="2757" y="750"/>
                </a:cubicBezTo>
                <a:cubicBezTo>
                  <a:pt x="2757" y="556"/>
                  <a:pt x="2757" y="556"/>
                  <a:pt x="2757" y="556"/>
                </a:cubicBezTo>
                <a:cubicBezTo>
                  <a:pt x="2509" y="430"/>
                  <a:pt x="2184" y="89"/>
                  <a:pt x="1586" y="45"/>
                </a:cubicBezTo>
                <a:close/>
              </a:path>
            </a:pathLst>
          </a:custGeom>
          <a:solidFill>
            <a:srgbClr val="D1CCC6">
              <a:alpha val="7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CFEE5607-23D7-4AE8-86E0-C9166DCCDCF7}"/>
              </a:ext>
            </a:extLst>
          </p:cNvPr>
          <p:cNvSpPr>
            <a:spLocks/>
          </p:cNvSpPr>
          <p:nvPr/>
        </p:nvSpPr>
        <p:spPr bwMode="auto">
          <a:xfrm>
            <a:off x="0" y="4090878"/>
            <a:ext cx="4267200" cy="2767122"/>
          </a:xfrm>
          <a:custGeom>
            <a:avLst/>
            <a:gdLst>
              <a:gd name="T0" fmla="*/ 1311 w 1615"/>
              <a:gd name="T1" fmla="*/ 499 h 1046"/>
              <a:gd name="T2" fmla="*/ 777 w 1615"/>
              <a:gd name="T3" fmla="*/ 667 h 1046"/>
              <a:gd name="T4" fmla="*/ 430 w 1615"/>
              <a:gd name="T5" fmla="*/ 83 h 1046"/>
              <a:gd name="T6" fmla="*/ 0 w 1615"/>
              <a:gd name="T7" fmla="*/ 117 h 1046"/>
              <a:gd name="T8" fmla="*/ 0 w 1615"/>
              <a:gd name="T9" fmla="*/ 1046 h 1046"/>
              <a:gd name="T10" fmla="*/ 1476 w 1615"/>
              <a:gd name="T11" fmla="*/ 1046 h 1046"/>
              <a:gd name="T12" fmla="*/ 1311 w 1615"/>
              <a:gd name="T13" fmla="*/ 499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5" h="1046">
                <a:moveTo>
                  <a:pt x="1311" y="499"/>
                </a:moveTo>
                <a:cubicBezTo>
                  <a:pt x="1097" y="403"/>
                  <a:pt x="992" y="695"/>
                  <a:pt x="777" y="667"/>
                </a:cubicBezTo>
                <a:cubicBezTo>
                  <a:pt x="563" y="640"/>
                  <a:pt x="773" y="229"/>
                  <a:pt x="430" y="83"/>
                </a:cubicBezTo>
                <a:cubicBezTo>
                  <a:pt x="236" y="0"/>
                  <a:pt x="90" y="55"/>
                  <a:pt x="0" y="117"/>
                </a:cubicBezTo>
                <a:cubicBezTo>
                  <a:pt x="0" y="1046"/>
                  <a:pt x="0" y="1046"/>
                  <a:pt x="0" y="1046"/>
                </a:cubicBezTo>
                <a:cubicBezTo>
                  <a:pt x="1476" y="1046"/>
                  <a:pt x="1476" y="1046"/>
                  <a:pt x="1476" y="1046"/>
                </a:cubicBezTo>
                <a:cubicBezTo>
                  <a:pt x="1615" y="825"/>
                  <a:pt x="1462" y="566"/>
                  <a:pt x="1311" y="499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A5DA1F-9285-419D-A9D4-FCEC6035EE2C}"/>
              </a:ext>
            </a:extLst>
          </p:cNvPr>
          <p:cNvSpPr txBox="1"/>
          <p:nvPr/>
        </p:nvSpPr>
        <p:spPr>
          <a:xfrm>
            <a:off x="-658547" y="2870747"/>
            <a:ext cx="946124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이커머스</a:t>
            </a:r>
            <a:r>
              <a:rPr lang="ko-KR" altLang="en-US" sz="48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고객 세분화 분석</a:t>
            </a:r>
            <a:endParaRPr lang="en-ID" sz="48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2C53FD-0644-44F3-A853-8E27B4991FBC}"/>
              </a:ext>
            </a:extLst>
          </p:cNvPr>
          <p:cNvSpPr txBox="1"/>
          <p:nvPr/>
        </p:nvSpPr>
        <p:spPr>
          <a:xfrm>
            <a:off x="1566928" y="3886410"/>
            <a:ext cx="5010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Lato" panose="020F0502020204030203" pitchFamily="34" charset="0"/>
              </a:rPr>
              <a:t>Dev-Course </a:t>
            </a:r>
          </a:p>
          <a:p>
            <a:pPr algn="ctr"/>
            <a:r>
              <a:rPr lang="en-US" sz="2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Lato" panose="020F0502020204030203" pitchFamily="34" charset="0"/>
              </a:rPr>
              <a:t>Final Project</a:t>
            </a:r>
            <a:endParaRPr lang="en-ID" sz="24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Lato" panose="020F0502020204030203" pitchFamily="34" charset="0"/>
            </a:endParaRPr>
          </a:p>
        </p:txBody>
      </p:sp>
      <p:grpSp>
        <p:nvGrpSpPr>
          <p:cNvPr id="43" name="Group 29">
            <a:extLst>
              <a:ext uri="{FF2B5EF4-FFF2-40B4-BE49-F238E27FC236}">
                <a16:creationId xmlns:a16="http://schemas.microsoft.com/office/drawing/2014/main" id="{3CB6DB92-E010-4C28-B060-606D32E848D7}"/>
              </a:ext>
            </a:extLst>
          </p:cNvPr>
          <p:cNvGrpSpPr/>
          <p:nvPr/>
        </p:nvGrpSpPr>
        <p:grpSpPr>
          <a:xfrm>
            <a:off x="3386564" y="4767986"/>
            <a:ext cx="1371009" cy="1113482"/>
            <a:chOff x="12555861" y="5685789"/>
            <a:chExt cx="1371009" cy="1113482"/>
          </a:xfrm>
        </p:grpSpPr>
        <p:sp>
          <p:nvSpPr>
            <p:cNvPr id="44" name="Rectangle: Rounded Corners 30">
              <a:extLst>
                <a:ext uri="{FF2B5EF4-FFF2-40B4-BE49-F238E27FC236}">
                  <a16:creationId xmlns:a16="http://schemas.microsoft.com/office/drawing/2014/main" id="{0F9BA63D-7C70-43D7-9998-647849D6A6E9}"/>
                </a:ext>
              </a:extLst>
            </p:cNvPr>
            <p:cNvSpPr/>
            <p:nvPr/>
          </p:nvSpPr>
          <p:spPr>
            <a:xfrm>
              <a:off x="12555861" y="5685789"/>
              <a:ext cx="1371009" cy="30777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381000" dist="101600" dir="5400000" sx="90000" sy="90000" algn="t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6745C1-C24C-4992-BA84-D85F3F553D2B}"/>
                </a:ext>
              </a:extLst>
            </p:cNvPr>
            <p:cNvSpPr txBox="1"/>
            <p:nvPr/>
          </p:nvSpPr>
          <p:spPr>
            <a:xfrm>
              <a:off x="12879727" y="5691275"/>
              <a:ext cx="723275" cy="1107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bg1"/>
                  </a:solidFill>
                  <a:latin typeface="Montserrat" panose="02000000000000000000" pitchFamily="2" charset="0"/>
                  <a:cs typeface="Montserrat" panose="02000000000000000000" pitchFamily="2" charset="0"/>
                </a:defRPr>
              </a:lvl1pPr>
            </a:lstStyle>
            <a:p>
              <a:pPr algn="ctr"/>
              <a:r>
                <a:rPr lang="en-US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ko-KR" altLang="en-US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팀 </a:t>
              </a:r>
              <a:r>
                <a:rPr lang="en-US" altLang="ko-K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조</a:t>
              </a:r>
              <a:endParaRPr lang="en-US" altLang="ko-KR" sz="1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endParaRPr lang="en-US" sz="1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14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정연우</a:t>
              </a:r>
              <a:endParaRPr lang="en-US" sz="1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조민수</a:t>
              </a:r>
              <a:endParaRPr lang="en-US" altLang="ko-KR" sz="1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14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한소현</a:t>
              </a:r>
              <a:endParaRPr lang="en-US" altLang="ko-KR" sz="1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Graphic 12" descr="Store">
            <a:extLst>
              <a:ext uri="{FF2B5EF4-FFF2-40B4-BE49-F238E27FC236}">
                <a16:creationId xmlns:a16="http://schemas.microsoft.com/office/drawing/2014/main" id="{6D7790D2-D7AD-4803-B5F8-90F2E09E41C3}"/>
              </a:ext>
            </a:extLst>
          </p:cNvPr>
          <p:cNvSpPr/>
          <p:nvPr/>
        </p:nvSpPr>
        <p:spPr>
          <a:xfrm>
            <a:off x="3888831" y="1989199"/>
            <a:ext cx="657282" cy="620766"/>
          </a:xfrm>
          <a:custGeom>
            <a:avLst/>
            <a:gdLst>
              <a:gd name="connsiteX0" fmla="*/ 495808 w 557784"/>
              <a:gd name="connsiteY0" fmla="*/ 232410 h 526796"/>
              <a:gd name="connsiteX1" fmla="*/ 464820 w 557784"/>
              <a:gd name="connsiteY1" fmla="*/ 263398 h 526796"/>
              <a:gd name="connsiteX2" fmla="*/ 433832 w 557784"/>
              <a:gd name="connsiteY2" fmla="*/ 232410 h 526796"/>
              <a:gd name="connsiteX3" fmla="*/ 433832 w 557784"/>
              <a:gd name="connsiteY3" fmla="*/ 201422 h 526796"/>
              <a:gd name="connsiteX4" fmla="*/ 418338 w 557784"/>
              <a:gd name="connsiteY4" fmla="*/ 46482 h 526796"/>
              <a:gd name="connsiteX5" fmla="*/ 480314 w 557784"/>
              <a:gd name="connsiteY5" fmla="*/ 46482 h 526796"/>
              <a:gd name="connsiteX6" fmla="*/ 495808 w 557784"/>
              <a:gd name="connsiteY6" fmla="*/ 201422 h 526796"/>
              <a:gd name="connsiteX7" fmla="*/ 495808 w 557784"/>
              <a:gd name="connsiteY7" fmla="*/ 232410 h 526796"/>
              <a:gd name="connsiteX8" fmla="*/ 371856 w 557784"/>
              <a:gd name="connsiteY8" fmla="*/ 232410 h 526796"/>
              <a:gd name="connsiteX9" fmla="*/ 340868 w 557784"/>
              <a:gd name="connsiteY9" fmla="*/ 263398 h 526796"/>
              <a:gd name="connsiteX10" fmla="*/ 309880 w 557784"/>
              <a:gd name="connsiteY10" fmla="*/ 232410 h 526796"/>
              <a:gd name="connsiteX11" fmla="*/ 309880 w 557784"/>
              <a:gd name="connsiteY11" fmla="*/ 201422 h 526796"/>
              <a:gd name="connsiteX12" fmla="*/ 302133 w 557784"/>
              <a:gd name="connsiteY12" fmla="*/ 46482 h 526796"/>
              <a:gd name="connsiteX13" fmla="*/ 364109 w 557784"/>
              <a:gd name="connsiteY13" fmla="*/ 46482 h 526796"/>
              <a:gd name="connsiteX14" fmla="*/ 371856 w 557784"/>
              <a:gd name="connsiteY14" fmla="*/ 201422 h 526796"/>
              <a:gd name="connsiteX15" fmla="*/ 371856 w 557784"/>
              <a:gd name="connsiteY15" fmla="*/ 232410 h 526796"/>
              <a:gd name="connsiteX16" fmla="*/ 247904 w 557784"/>
              <a:gd name="connsiteY16" fmla="*/ 201422 h 526796"/>
              <a:gd name="connsiteX17" fmla="*/ 247904 w 557784"/>
              <a:gd name="connsiteY17" fmla="*/ 232410 h 526796"/>
              <a:gd name="connsiteX18" fmla="*/ 216916 w 557784"/>
              <a:gd name="connsiteY18" fmla="*/ 263398 h 526796"/>
              <a:gd name="connsiteX19" fmla="*/ 185928 w 557784"/>
              <a:gd name="connsiteY19" fmla="*/ 232410 h 526796"/>
              <a:gd name="connsiteX20" fmla="*/ 185928 w 557784"/>
              <a:gd name="connsiteY20" fmla="*/ 201422 h 526796"/>
              <a:gd name="connsiteX21" fmla="*/ 193675 w 557784"/>
              <a:gd name="connsiteY21" fmla="*/ 46482 h 526796"/>
              <a:gd name="connsiteX22" fmla="*/ 255651 w 557784"/>
              <a:gd name="connsiteY22" fmla="*/ 46482 h 526796"/>
              <a:gd name="connsiteX23" fmla="*/ 247904 w 557784"/>
              <a:gd name="connsiteY23" fmla="*/ 201422 h 526796"/>
              <a:gd name="connsiteX24" fmla="*/ 216916 w 557784"/>
              <a:gd name="connsiteY24" fmla="*/ 449326 h 526796"/>
              <a:gd name="connsiteX25" fmla="*/ 92964 w 557784"/>
              <a:gd name="connsiteY25" fmla="*/ 449326 h 526796"/>
              <a:gd name="connsiteX26" fmla="*/ 92964 w 557784"/>
              <a:gd name="connsiteY26" fmla="*/ 325374 h 526796"/>
              <a:gd name="connsiteX27" fmla="*/ 216916 w 557784"/>
              <a:gd name="connsiteY27" fmla="*/ 325374 h 526796"/>
              <a:gd name="connsiteX28" fmla="*/ 216916 w 557784"/>
              <a:gd name="connsiteY28" fmla="*/ 449326 h 526796"/>
              <a:gd name="connsiteX29" fmla="*/ 61976 w 557784"/>
              <a:gd name="connsiteY29" fmla="*/ 232410 h 526796"/>
              <a:gd name="connsiteX30" fmla="*/ 61976 w 557784"/>
              <a:gd name="connsiteY30" fmla="*/ 201422 h 526796"/>
              <a:gd name="connsiteX31" fmla="*/ 77470 w 557784"/>
              <a:gd name="connsiteY31" fmla="*/ 46482 h 526796"/>
              <a:gd name="connsiteX32" fmla="*/ 139446 w 557784"/>
              <a:gd name="connsiteY32" fmla="*/ 46482 h 526796"/>
              <a:gd name="connsiteX33" fmla="*/ 123952 w 557784"/>
              <a:gd name="connsiteY33" fmla="*/ 201422 h 526796"/>
              <a:gd name="connsiteX34" fmla="*/ 123952 w 557784"/>
              <a:gd name="connsiteY34" fmla="*/ 232410 h 526796"/>
              <a:gd name="connsiteX35" fmla="*/ 92964 w 557784"/>
              <a:gd name="connsiteY35" fmla="*/ 263398 h 526796"/>
              <a:gd name="connsiteX36" fmla="*/ 61976 w 557784"/>
              <a:gd name="connsiteY36" fmla="*/ 232410 h 526796"/>
              <a:gd name="connsiteX37" fmla="*/ 526796 w 557784"/>
              <a:gd name="connsiteY37" fmla="*/ 0 h 526796"/>
              <a:gd name="connsiteX38" fmla="*/ 30988 w 557784"/>
              <a:gd name="connsiteY38" fmla="*/ 0 h 526796"/>
              <a:gd name="connsiteX39" fmla="*/ 0 w 557784"/>
              <a:gd name="connsiteY39" fmla="*/ 201422 h 526796"/>
              <a:gd name="connsiteX40" fmla="*/ 0 w 557784"/>
              <a:gd name="connsiteY40" fmla="*/ 232410 h 526796"/>
              <a:gd name="connsiteX41" fmla="*/ 30988 w 557784"/>
              <a:gd name="connsiteY41" fmla="*/ 263398 h 526796"/>
              <a:gd name="connsiteX42" fmla="*/ 30988 w 557784"/>
              <a:gd name="connsiteY42" fmla="*/ 526796 h 526796"/>
              <a:gd name="connsiteX43" fmla="*/ 294386 w 557784"/>
              <a:gd name="connsiteY43" fmla="*/ 526796 h 526796"/>
              <a:gd name="connsiteX44" fmla="*/ 294386 w 557784"/>
              <a:gd name="connsiteY44" fmla="*/ 325374 h 526796"/>
              <a:gd name="connsiteX45" fmla="*/ 464820 w 557784"/>
              <a:gd name="connsiteY45" fmla="*/ 325374 h 526796"/>
              <a:gd name="connsiteX46" fmla="*/ 464820 w 557784"/>
              <a:gd name="connsiteY46" fmla="*/ 526796 h 526796"/>
              <a:gd name="connsiteX47" fmla="*/ 526796 w 557784"/>
              <a:gd name="connsiteY47" fmla="*/ 526796 h 526796"/>
              <a:gd name="connsiteX48" fmla="*/ 526796 w 557784"/>
              <a:gd name="connsiteY48" fmla="*/ 263398 h 526796"/>
              <a:gd name="connsiteX49" fmla="*/ 557784 w 557784"/>
              <a:gd name="connsiteY49" fmla="*/ 232410 h 526796"/>
              <a:gd name="connsiteX50" fmla="*/ 557784 w 557784"/>
              <a:gd name="connsiteY50" fmla="*/ 201422 h 526796"/>
              <a:gd name="connsiteX51" fmla="*/ 526796 w 557784"/>
              <a:gd name="connsiteY51" fmla="*/ 0 h 52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7784" h="526796">
                <a:moveTo>
                  <a:pt x="495808" y="232410"/>
                </a:moveTo>
                <a:cubicBezTo>
                  <a:pt x="495808" y="249453"/>
                  <a:pt x="481863" y="263398"/>
                  <a:pt x="464820" y="263398"/>
                </a:cubicBezTo>
                <a:cubicBezTo>
                  <a:pt x="447777" y="263398"/>
                  <a:pt x="433832" y="249453"/>
                  <a:pt x="433832" y="232410"/>
                </a:cubicBezTo>
                <a:lnTo>
                  <a:pt x="433832" y="201422"/>
                </a:lnTo>
                <a:lnTo>
                  <a:pt x="418338" y="46482"/>
                </a:lnTo>
                <a:lnTo>
                  <a:pt x="480314" y="46482"/>
                </a:lnTo>
                <a:lnTo>
                  <a:pt x="495808" y="201422"/>
                </a:lnTo>
                <a:lnTo>
                  <a:pt x="495808" y="232410"/>
                </a:lnTo>
                <a:close/>
                <a:moveTo>
                  <a:pt x="371856" y="232410"/>
                </a:moveTo>
                <a:cubicBezTo>
                  <a:pt x="371856" y="249453"/>
                  <a:pt x="357911" y="263398"/>
                  <a:pt x="340868" y="263398"/>
                </a:cubicBezTo>
                <a:cubicBezTo>
                  <a:pt x="323825" y="263398"/>
                  <a:pt x="309880" y="249453"/>
                  <a:pt x="309880" y="232410"/>
                </a:cubicBezTo>
                <a:lnTo>
                  <a:pt x="309880" y="201422"/>
                </a:lnTo>
                <a:lnTo>
                  <a:pt x="302133" y="46482"/>
                </a:lnTo>
                <a:lnTo>
                  <a:pt x="364109" y="46482"/>
                </a:lnTo>
                <a:lnTo>
                  <a:pt x="371856" y="201422"/>
                </a:lnTo>
                <a:lnTo>
                  <a:pt x="371856" y="232410"/>
                </a:lnTo>
                <a:close/>
                <a:moveTo>
                  <a:pt x="247904" y="201422"/>
                </a:moveTo>
                <a:lnTo>
                  <a:pt x="247904" y="232410"/>
                </a:lnTo>
                <a:cubicBezTo>
                  <a:pt x="247904" y="249453"/>
                  <a:pt x="233959" y="263398"/>
                  <a:pt x="216916" y="263398"/>
                </a:cubicBezTo>
                <a:cubicBezTo>
                  <a:pt x="199873" y="263398"/>
                  <a:pt x="185928" y="249453"/>
                  <a:pt x="185928" y="232410"/>
                </a:cubicBezTo>
                <a:lnTo>
                  <a:pt x="185928" y="201422"/>
                </a:lnTo>
                <a:lnTo>
                  <a:pt x="193675" y="46482"/>
                </a:lnTo>
                <a:lnTo>
                  <a:pt x="255651" y="46482"/>
                </a:lnTo>
                <a:lnTo>
                  <a:pt x="247904" y="201422"/>
                </a:lnTo>
                <a:close/>
                <a:moveTo>
                  <a:pt x="216916" y="449326"/>
                </a:moveTo>
                <a:lnTo>
                  <a:pt x="92964" y="449326"/>
                </a:lnTo>
                <a:lnTo>
                  <a:pt x="92964" y="325374"/>
                </a:lnTo>
                <a:lnTo>
                  <a:pt x="216916" y="325374"/>
                </a:lnTo>
                <a:lnTo>
                  <a:pt x="216916" y="449326"/>
                </a:lnTo>
                <a:close/>
                <a:moveTo>
                  <a:pt x="61976" y="232410"/>
                </a:moveTo>
                <a:lnTo>
                  <a:pt x="61976" y="201422"/>
                </a:lnTo>
                <a:lnTo>
                  <a:pt x="77470" y="46482"/>
                </a:lnTo>
                <a:lnTo>
                  <a:pt x="139446" y="46482"/>
                </a:lnTo>
                <a:lnTo>
                  <a:pt x="123952" y="201422"/>
                </a:lnTo>
                <a:lnTo>
                  <a:pt x="123952" y="232410"/>
                </a:lnTo>
                <a:cubicBezTo>
                  <a:pt x="123952" y="249453"/>
                  <a:pt x="110007" y="263398"/>
                  <a:pt x="92964" y="263398"/>
                </a:cubicBezTo>
                <a:cubicBezTo>
                  <a:pt x="75921" y="263398"/>
                  <a:pt x="61976" y="249453"/>
                  <a:pt x="61976" y="232410"/>
                </a:cubicBezTo>
                <a:close/>
                <a:moveTo>
                  <a:pt x="526796" y="0"/>
                </a:moveTo>
                <a:lnTo>
                  <a:pt x="30988" y="0"/>
                </a:lnTo>
                <a:lnTo>
                  <a:pt x="0" y="201422"/>
                </a:lnTo>
                <a:lnTo>
                  <a:pt x="0" y="232410"/>
                </a:lnTo>
                <a:cubicBezTo>
                  <a:pt x="0" y="249453"/>
                  <a:pt x="13945" y="263398"/>
                  <a:pt x="30988" y="263398"/>
                </a:cubicBezTo>
                <a:lnTo>
                  <a:pt x="30988" y="526796"/>
                </a:lnTo>
                <a:lnTo>
                  <a:pt x="294386" y="526796"/>
                </a:lnTo>
                <a:lnTo>
                  <a:pt x="294386" y="325374"/>
                </a:lnTo>
                <a:lnTo>
                  <a:pt x="464820" y="325374"/>
                </a:lnTo>
                <a:lnTo>
                  <a:pt x="464820" y="526796"/>
                </a:lnTo>
                <a:lnTo>
                  <a:pt x="526796" y="526796"/>
                </a:lnTo>
                <a:lnTo>
                  <a:pt x="526796" y="263398"/>
                </a:lnTo>
                <a:cubicBezTo>
                  <a:pt x="543839" y="263398"/>
                  <a:pt x="557784" y="249453"/>
                  <a:pt x="557784" y="232410"/>
                </a:cubicBezTo>
                <a:lnTo>
                  <a:pt x="557784" y="201422"/>
                </a:lnTo>
                <a:lnTo>
                  <a:pt x="526796" y="0"/>
                </a:ln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67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2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2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2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2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2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08EA9-DC0D-F6F6-1190-2E0BCD9EDE51}"/>
              </a:ext>
            </a:extLst>
          </p:cNvPr>
          <p:cNvSpPr txBox="1"/>
          <p:nvPr/>
        </p:nvSpPr>
        <p:spPr>
          <a:xfrm>
            <a:off x="423333" y="372533"/>
            <a:ext cx="40809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/>
              <a:t>일반고객</a:t>
            </a:r>
            <a:endParaRPr kumimoji="1" lang="ko-Kore-KR" altLang="en-US" sz="5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1C0A439-CAF1-3589-01AE-3A97A3E2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" y="1796457"/>
            <a:ext cx="5738076" cy="42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FF0E2BD-712A-3771-E0AD-08C92B10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75" y="1796457"/>
            <a:ext cx="6221992" cy="382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76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08EA9-DC0D-F6F6-1190-2E0BCD9EDE51}"/>
              </a:ext>
            </a:extLst>
          </p:cNvPr>
          <p:cNvSpPr txBox="1"/>
          <p:nvPr/>
        </p:nvSpPr>
        <p:spPr>
          <a:xfrm>
            <a:off x="423333" y="372533"/>
            <a:ext cx="40809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/>
              <a:t>일반고객</a:t>
            </a:r>
            <a:endParaRPr kumimoji="1" lang="ko-Kore-KR" altLang="en-US" sz="50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A7F3634-5B23-C478-56D9-0352496F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1182025"/>
            <a:ext cx="4325648" cy="25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9F74980-6266-ACD7-7A30-F1460EEB9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3852880"/>
            <a:ext cx="4457632" cy="263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9E19E0-BE5B-293F-FFB4-E887C1B4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1390719"/>
            <a:ext cx="72009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6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08EA9-DC0D-F6F6-1190-2E0BCD9EDE51}"/>
              </a:ext>
            </a:extLst>
          </p:cNvPr>
          <p:cNvSpPr txBox="1"/>
          <p:nvPr/>
        </p:nvSpPr>
        <p:spPr>
          <a:xfrm>
            <a:off x="423333" y="372533"/>
            <a:ext cx="4995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재구매 유도 고객</a:t>
            </a:r>
            <a:endParaRPr kumimoji="1" lang="ko-Kore-KR" altLang="en-US" sz="5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187199-5FD3-4193-C8B3-A2A164887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" y="2160000"/>
            <a:ext cx="576383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BF524D-B52B-AA8B-5E7E-C81DCE401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6" y="2160000"/>
            <a:ext cx="562909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203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08EA9-DC0D-F6F6-1190-2E0BCD9EDE51}"/>
              </a:ext>
            </a:extLst>
          </p:cNvPr>
          <p:cNvSpPr txBox="1"/>
          <p:nvPr/>
        </p:nvSpPr>
        <p:spPr>
          <a:xfrm>
            <a:off x="423333" y="372533"/>
            <a:ext cx="4995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재구매 유도 고객</a:t>
            </a:r>
            <a:endParaRPr kumimoji="1" lang="ko-Kore-KR" altLang="en-US" sz="50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19A6A0C-01F2-1B57-9515-E61C1964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9" y="1260000"/>
            <a:ext cx="794816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E5EB1BF-08D2-DCF7-6E54-E431F63C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0" y="1800000"/>
            <a:ext cx="185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990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08EA9-DC0D-F6F6-1190-2E0BCD9EDE51}"/>
              </a:ext>
            </a:extLst>
          </p:cNvPr>
          <p:cNvSpPr txBox="1"/>
          <p:nvPr/>
        </p:nvSpPr>
        <p:spPr>
          <a:xfrm>
            <a:off x="423333" y="372533"/>
            <a:ext cx="4995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재구매 유도 고객</a:t>
            </a:r>
            <a:endParaRPr kumimoji="1" lang="ko-Kore-KR" altLang="en-US" sz="5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BF1F94C-B6A4-B54C-B069-F5AF19ED3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000"/>
            <a:ext cx="581798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F7A4956-31A1-7107-9DC1-735C0368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800000"/>
            <a:ext cx="568818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072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08EA9-DC0D-F6F6-1190-2E0BCD9EDE51}"/>
              </a:ext>
            </a:extLst>
          </p:cNvPr>
          <p:cNvSpPr txBox="1"/>
          <p:nvPr/>
        </p:nvSpPr>
        <p:spPr>
          <a:xfrm>
            <a:off x="423333" y="372533"/>
            <a:ext cx="4995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재구매 유도 고객</a:t>
            </a:r>
            <a:endParaRPr kumimoji="1" lang="ko-Kore-KR" altLang="en-US" sz="50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6156699-345A-A663-21BD-A11361C62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0" y="1260000"/>
            <a:ext cx="9261538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09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08EA9-DC0D-F6F6-1190-2E0BCD9EDE51}"/>
              </a:ext>
            </a:extLst>
          </p:cNvPr>
          <p:cNvSpPr txBox="1"/>
          <p:nvPr/>
        </p:nvSpPr>
        <p:spPr>
          <a:xfrm>
            <a:off x="423333" y="372533"/>
            <a:ext cx="4995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재구매 유도 고객</a:t>
            </a:r>
            <a:endParaRPr kumimoji="1" lang="ko-Kore-KR" altLang="en-US" sz="5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B210222-17CB-E3B9-6EA0-41182A63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0" y="1620000"/>
            <a:ext cx="9422609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539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08EA9-DC0D-F6F6-1190-2E0BCD9EDE51}"/>
              </a:ext>
            </a:extLst>
          </p:cNvPr>
          <p:cNvSpPr txBox="1"/>
          <p:nvPr/>
        </p:nvSpPr>
        <p:spPr>
          <a:xfrm>
            <a:off x="423333" y="372533"/>
            <a:ext cx="4995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재구매 유도 고객</a:t>
            </a:r>
            <a:endParaRPr kumimoji="1" lang="ko-Kore-KR" altLang="en-US" sz="5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75EFC3E-9FBE-046A-1253-AF8B7C7B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0" y="1260000"/>
            <a:ext cx="8418948" cy="55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58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96E2F2-3F1F-47A5-2D2F-92412BB7C966}"/>
              </a:ext>
            </a:extLst>
          </p:cNvPr>
          <p:cNvSpPr txBox="1"/>
          <p:nvPr/>
        </p:nvSpPr>
        <p:spPr>
          <a:xfrm>
            <a:off x="423332" y="372533"/>
            <a:ext cx="56726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프리미엄 고객</a:t>
            </a:r>
            <a:endParaRPr kumimoji="1" lang="ko-Kore-KR" altLang="en-US" sz="5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BCE72A-5BD7-3D7B-6807-06981098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0" y="1234307"/>
            <a:ext cx="5703269" cy="44975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AC6661-B29F-6C4F-BAFC-FBBC8ABF2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703" y="372533"/>
            <a:ext cx="4113397" cy="54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4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99A493-5B33-7586-5DBA-07EFEF8E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717" y="1397677"/>
            <a:ext cx="8602563" cy="4062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E5B95-F8ED-8577-B414-34A369413570}"/>
              </a:ext>
            </a:extLst>
          </p:cNvPr>
          <p:cNvSpPr txBox="1"/>
          <p:nvPr/>
        </p:nvSpPr>
        <p:spPr>
          <a:xfrm>
            <a:off x="423332" y="372533"/>
            <a:ext cx="56726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프리미엄 고객</a:t>
            </a:r>
            <a:endParaRPr kumimoji="1" lang="ko-Kore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21625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6">
            <a:extLst>
              <a:ext uri="{FF2B5EF4-FFF2-40B4-BE49-F238E27FC236}">
                <a16:creationId xmlns:a16="http://schemas.microsoft.com/office/drawing/2014/main" id="{2E78A513-2152-4DF8-99A6-61EDA93860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AD97"/>
          </a:solidFill>
          <a:ln>
            <a:solidFill>
              <a:srgbClr val="1CA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2" name="Oval 70">
            <a:extLst>
              <a:ext uri="{FF2B5EF4-FFF2-40B4-BE49-F238E27FC236}">
                <a16:creationId xmlns:a16="http://schemas.microsoft.com/office/drawing/2014/main" id="{AF963752-2814-4088-85D9-FFA8D6E694F0}"/>
              </a:ext>
            </a:extLst>
          </p:cNvPr>
          <p:cNvSpPr/>
          <p:nvPr/>
        </p:nvSpPr>
        <p:spPr>
          <a:xfrm>
            <a:off x="10183861" y="2293122"/>
            <a:ext cx="1711238" cy="1702799"/>
          </a:xfrm>
          <a:prstGeom prst="ellipse">
            <a:avLst/>
          </a:prstGeom>
          <a:solidFill>
            <a:srgbClr val="A8C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3" name="Straight Connector 55">
            <a:extLst>
              <a:ext uri="{FF2B5EF4-FFF2-40B4-BE49-F238E27FC236}">
                <a16:creationId xmlns:a16="http://schemas.microsoft.com/office/drawing/2014/main" id="{F88EA617-9BB8-4B1F-B24F-274B9FDB2272}"/>
              </a:ext>
            </a:extLst>
          </p:cNvPr>
          <p:cNvCxnSpPr>
            <a:cxnSpLocks/>
          </p:cNvCxnSpPr>
          <p:nvPr/>
        </p:nvCxnSpPr>
        <p:spPr>
          <a:xfrm>
            <a:off x="316812" y="4805665"/>
            <a:ext cx="2439356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36">
            <a:extLst>
              <a:ext uri="{FF2B5EF4-FFF2-40B4-BE49-F238E27FC236}">
                <a16:creationId xmlns:a16="http://schemas.microsoft.com/office/drawing/2014/main" id="{82D4FE48-2E62-4D4D-9C05-5D58D1A8D780}"/>
              </a:ext>
            </a:extLst>
          </p:cNvPr>
          <p:cNvGrpSpPr/>
          <p:nvPr/>
        </p:nvGrpSpPr>
        <p:grpSpPr>
          <a:xfrm>
            <a:off x="11923979" y="4064469"/>
            <a:ext cx="307777" cy="1886891"/>
            <a:chOff x="10924928" y="3930813"/>
            <a:chExt cx="307777" cy="1886891"/>
          </a:xfrm>
        </p:grpSpPr>
        <p:sp>
          <p:nvSpPr>
            <p:cNvPr id="175" name="Rectangle 37">
              <a:extLst>
                <a:ext uri="{FF2B5EF4-FFF2-40B4-BE49-F238E27FC236}">
                  <a16:creationId xmlns:a16="http://schemas.microsoft.com/office/drawing/2014/main" id="{8D4F3A8F-F968-4A8C-B224-3F999717F79E}"/>
                </a:ext>
              </a:extLst>
            </p:cNvPr>
            <p:cNvSpPr/>
            <p:nvPr/>
          </p:nvSpPr>
          <p:spPr>
            <a:xfrm>
              <a:off x="10959548" y="3935896"/>
              <a:ext cx="238539" cy="18818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32D6D18-04AF-46BA-A199-82C508D01ED1}"/>
                </a:ext>
              </a:extLst>
            </p:cNvPr>
            <p:cNvSpPr txBox="1"/>
            <p:nvPr/>
          </p:nvSpPr>
          <p:spPr>
            <a:xfrm rot="16200000">
              <a:off x="10159334" y="4696407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600" dirty="0">
                  <a:solidFill>
                    <a:schemeClr val="bg1"/>
                  </a:solidFill>
                  <a:latin typeface="+mj-lt"/>
                </a:rPr>
                <a:t>COMMERCE</a:t>
              </a:r>
            </a:p>
          </p:txBody>
        </p:sp>
      </p:grpSp>
      <p:sp>
        <p:nvSpPr>
          <p:cNvPr id="179" name="Rectangle: Top Corners Rounded 6">
            <a:extLst>
              <a:ext uri="{FF2B5EF4-FFF2-40B4-BE49-F238E27FC236}">
                <a16:creationId xmlns:a16="http://schemas.microsoft.com/office/drawing/2014/main" id="{4D97DF3B-25CE-4543-9E0C-20D4995DBCD5}"/>
              </a:ext>
            </a:extLst>
          </p:cNvPr>
          <p:cNvSpPr/>
          <p:nvPr/>
        </p:nvSpPr>
        <p:spPr>
          <a:xfrm rot="10800000">
            <a:off x="315537" y="393698"/>
            <a:ext cx="11566862" cy="6184879"/>
          </a:xfrm>
          <a:prstGeom prst="round2SameRect">
            <a:avLst>
              <a:gd name="adj1" fmla="val 729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8" name="Straight Connector 57">
            <a:extLst>
              <a:ext uri="{FF2B5EF4-FFF2-40B4-BE49-F238E27FC236}">
                <a16:creationId xmlns:a16="http://schemas.microsoft.com/office/drawing/2014/main" id="{A4121D5D-461D-488C-B8B9-2C0AE6E921DD}"/>
              </a:ext>
            </a:extLst>
          </p:cNvPr>
          <p:cNvCxnSpPr>
            <a:cxnSpLocks/>
          </p:cNvCxnSpPr>
          <p:nvPr/>
        </p:nvCxnSpPr>
        <p:spPr>
          <a:xfrm>
            <a:off x="6755590" y="4003222"/>
            <a:ext cx="2382" cy="79933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69">
            <a:extLst>
              <a:ext uri="{FF2B5EF4-FFF2-40B4-BE49-F238E27FC236}">
                <a16:creationId xmlns:a16="http://schemas.microsoft.com/office/drawing/2014/main" id="{0BB2C490-1D1C-45D4-BFF2-4EFD17F638B1}"/>
              </a:ext>
            </a:extLst>
          </p:cNvPr>
          <p:cNvSpPr/>
          <p:nvPr/>
        </p:nvSpPr>
        <p:spPr>
          <a:xfrm>
            <a:off x="5904372" y="2293123"/>
            <a:ext cx="1711238" cy="1702799"/>
          </a:xfrm>
          <a:prstGeom prst="ellipse">
            <a:avLst/>
          </a:prstGeom>
          <a:solidFill>
            <a:srgbClr val="A8C5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4" name="Straight Connector 56">
            <a:extLst>
              <a:ext uri="{FF2B5EF4-FFF2-40B4-BE49-F238E27FC236}">
                <a16:creationId xmlns:a16="http://schemas.microsoft.com/office/drawing/2014/main" id="{87757855-800A-40BC-832D-48AB2B26F8F0}"/>
              </a:ext>
            </a:extLst>
          </p:cNvPr>
          <p:cNvCxnSpPr>
            <a:cxnSpLocks/>
          </p:cNvCxnSpPr>
          <p:nvPr/>
        </p:nvCxnSpPr>
        <p:spPr>
          <a:xfrm>
            <a:off x="4310962" y="4802559"/>
            <a:ext cx="2439356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62">
            <a:extLst>
              <a:ext uri="{FF2B5EF4-FFF2-40B4-BE49-F238E27FC236}">
                <a16:creationId xmlns:a16="http://schemas.microsoft.com/office/drawing/2014/main" id="{82A02F8F-FF5C-4F5F-97E3-D6D22352ACEF}"/>
              </a:ext>
            </a:extLst>
          </p:cNvPr>
          <p:cNvCxnSpPr>
            <a:cxnSpLocks/>
          </p:cNvCxnSpPr>
          <p:nvPr/>
        </p:nvCxnSpPr>
        <p:spPr>
          <a:xfrm>
            <a:off x="7610867" y="3145078"/>
            <a:ext cx="2439356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ED35F392-1E17-48A9-B88B-CF03EAB55063}"/>
              </a:ext>
            </a:extLst>
          </p:cNvPr>
          <p:cNvSpPr txBox="1"/>
          <p:nvPr/>
        </p:nvSpPr>
        <p:spPr>
          <a:xfrm>
            <a:off x="1068036" y="4247831"/>
            <a:ext cx="1342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CAD97"/>
                </a:solidFill>
                <a:latin typeface="새굴림" panose="02030600000101010101" pitchFamily="18" charset="-127"/>
                <a:ea typeface="에스코어 드림 6 Bold" panose="020B0703030302020204"/>
              </a:rPr>
              <a:t>개요</a:t>
            </a:r>
            <a:endParaRPr lang="en-ID" sz="3200" b="1" dirty="0">
              <a:solidFill>
                <a:srgbClr val="1CAD97"/>
              </a:solidFill>
              <a:latin typeface="새굴림" panose="02030600000101010101" pitchFamily="18" charset="-127"/>
              <a:ea typeface="에스코어 드림 6 Bold" panose="020B0703030302020204"/>
            </a:endParaRPr>
          </a:p>
        </p:txBody>
      </p:sp>
      <p:sp>
        <p:nvSpPr>
          <p:cNvPr id="138" name="Freeform 102">
            <a:extLst>
              <a:ext uri="{FF2B5EF4-FFF2-40B4-BE49-F238E27FC236}">
                <a16:creationId xmlns:a16="http://schemas.microsoft.com/office/drawing/2014/main" id="{893BF849-4E4A-4EA9-B4E3-33491F4962A2}"/>
              </a:ext>
            </a:extLst>
          </p:cNvPr>
          <p:cNvSpPr>
            <a:spLocks noEditPoints="1"/>
          </p:cNvSpPr>
          <p:nvPr/>
        </p:nvSpPr>
        <p:spPr bwMode="auto">
          <a:xfrm>
            <a:off x="6636131" y="2970778"/>
            <a:ext cx="241300" cy="361950"/>
          </a:xfrm>
          <a:custGeom>
            <a:avLst/>
            <a:gdLst>
              <a:gd name="T0" fmla="*/ 61 w 64"/>
              <a:gd name="T1" fmla="*/ 43 h 96"/>
              <a:gd name="T2" fmla="*/ 39 w 64"/>
              <a:gd name="T3" fmla="*/ 92 h 96"/>
              <a:gd name="T4" fmla="*/ 32 w 64"/>
              <a:gd name="T5" fmla="*/ 96 h 96"/>
              <a:gd name="T6" fmla="*/ 24 w 64"/>
              <a:gd name="T7" fmla="*/ 92 h 96"/>
              <a:gd name="T8" fmla="*/ 2 w 64"/>
              <a:gd name="T9" fmla="*/ 43 h 96"/>
              <a:gd name="T10" fmla="*/ 0 w 64"/>
              <a:gd name="T11" fmla="*/ 32 h 96"/>
              <a:gd name="T12" fmla="*/ 32 w 64"/>
              <a:gd name="T13" fmla="*/ 0 h 96"/>
              <a:gd name="T14" fmla="*/ 64 w 64"/>
              <a:gd name="T15" fmla="*/ 32 h 96"/>
              <a:gd name="T16" fmla="*/ 61 w 64"/>
              <a:gd name="T17" fmla="*/ 43 h 96"/>
              <a:gd name="T18" fmla="*/ 32 w 64"/>
              <a:gd name="T19" fmla="*/ 16 h 96"/>
              <a:gd name="T20" fmla="*/ 16 w 64"/>
              <a:gd name="T21" fmla="*/ 32 h 96"/>
              <a:gd name="T22" fmla="*/ 32 w 64"/>
              <a:gd name="T23" fmla="*/ 48 h 96"/>
              <a:gd name="T24" fmla="*/ 48 w 64"/>
              <a:gd name="T25" fmla="*/ 32 h 96"/>
              <a:gd name="T26" fmla="*/ 32 w 64"/>
              <a:gd name="T27" fmla="*/ 1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" h="96">
                <a:moveTo>
                  <a:pt x="61" y="43"/>
                </a:moveTo>
                <a:cubicBezTo>
                  <a:pt x="39" y="92"/>
                  <a:pt x="39" y="92"/>
                  <a:pt x="39" y="92"/>
                </a:cubicBezTo>
                <a:cubicBezTo>
                  <a:pt x="37" y="94"/>
                  <a:pt x="35" y="96"/>
                  <a:pt x="32" y="96"/>
                </a:cubicBezTo>
                <a:cubicBezTo>
                  <a:pt x="29" y="96"/>
                  <a:pt x="26" y="94"/>
                  <a:pt x="24" y="92"/>
                </a:cubicBezTo>
                <a:cubicBezTo>
                  <a:pt x="2" y="43"/>
                  <a:pt x="2" y="43"/>
                  <a:pt x="2" y="43"/>
                </a:cubicBezTo>
                <a:cubicBezTo>
                  <a:pt x="0" y="40"/>
                  <a:pt x="0" y="36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cubicBezTo>
                  <a:pt x="64" y="36"/>
                  <a:pt x="63" y="40"/>
                  <a:pt x="61" y="43"/>
                </a:cubicBezTo>
                <a:close/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0" y="48"/>
                  <a:pt x="48" y="41"/>
                  <a:pt x="48" y="32"/>
                </a:cubicBezTo>
                <a:cubicBezTo>
                  <a:pt x="48" y="23"/>
                  <a:pt x="40" y="16"/>
                  <a:pt x="32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Inhaltsplatzhalter 4">
            <a:extLst>
              <a:ext uri="{FF2B5EF4-FFF2-40B4-BE49-F238E27FC236}">
                <a16:creationId xmlns:a16="http://schemas.microsoft.com/office/drawing/2014/main" id="{6CB00BE9-FB92-4B1B-9B12-D96CE984D079}"/>
              </a:ext>
            </a:extLst>
          </p:cNvPr>
          <p:cNvSpPr txBox="1">
            <a:spLocks/>
          </p:cNvSpPr>
          <p:nvPr/>
        </p:nvSpPr>
        <p:spPr>
          <a:xfrm>
            <a:off x="616511" y="5068192"/>
            <a:ext cx="1690383" cy="30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Aft>
                <a:spcPts val="1200"/>
              </a:spcAft>
              <a:buNone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목표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44" name="Straight Connector 13">
            <a:extLst>
              <a:ext uri="{FF2B5EF4-FFF2-40B4-BE49-F238E27FC236}">
                <a16:creationId xmlns:a16="http://schemas.microsoft.com/office/drawing/2014/main" id="{5970AD94-36CB-44B0-959F-2B9AC6AD5422}"/>
              </a:ext>
            </a:extLst>
          </p:cNvPr>
          <p:cNvCxnSpPr>
            <a:cxnSpLocks/>
          </p:cNvCxnSpPr>
          <p:nvPr/>
        </p:nvCxnSpPr>
        <p:spPr>
          <a:xfrm flipH="1">
            <a:off x="840243" y="5450524"/>
            <a:ext cx="1466651" cy="0"/>
          </a:xfrm>
          <a:prstGeom prst="line">
            <a:avLst/>
          </a:prstGeom>
          <a:ln w="19050">
            <a:solidFill>
              <a:srgbClr val="8D8D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AE16ED95-B587-46A7-97E5-14D9D82121EA}"/>
              </a:ext>
            </a:extLst>
          </p:cNvPr>
          <p:cNvSpPr txBox="1"/>
          <p:nvPr/>
        </p:nvSpPr>
        <p:spPr>
          <a:xfrm>
            <a:off x="4892812" y="4247831"/>
            <a:ext cx="177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1CAD97"/>
                </a:solidFill>
                <a:latin typeface="+mj-lt"/>
                <a:ea typeface="에스코어 드림 6 Bold" panose="020B0703030302020204"/>
              </a:rPr>
              <a:t>전처리</a:t>
            </a:r>
            <a:endParaRPr lang="en-ID" sz="3200" b="1" dirty="0">
              <a:solidFill>
                <a:srgbClr val="1CAD97"/>
              </a:solidFill>
              <a:latin typeface="+mj-lt"/>
              <a:ea typeface="에스코어 드림 6 Bold" panose="020B0703030302020204"/>
            </a:endParaRPr>
          </a:p>
        </p:txBody>
      </p:sp>
      <p:sp>
        <p:nvSpPr>
          <p:cNvPr id="146" name="Inhaltsplatzhalter 4">
            <a:extLst>
              <a:ext uri="{FF2B5EF4-FFF2-40B4-BE49-F238E27FC236}">
                <a16:creationId xmlns:a16="http://schemas.microsoft.com/office/drawing/2014/main" id="{0FB81542-4FB0-42BF-B603-6E3575CDF8B2}"/>
              </a:ext>
            </a:extLst>
          </p:cNvPr>
          <p:cNvSpPr txBox="1">
            <a:spLocks/>
          </p:cNvSpPr>
          <p:nvPr/>
        </p:nvSpPr>
        <p:spPr>
          <a:xfrm>
            <a:off x="8334850" y="3792363"/>
            <a:ext cx="1283499" cy="14446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일반고객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 algn="r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재구매 유도 고객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 algn="r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프리미엄 고객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 algn="r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이탈 위험 고객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7" name="Inhaltsplatzhalter 4">
            <a:extLst>
              <a:ext uri="{FF2B5EF4-FFF2-40B4-BE49-F238E27FC236}">
                <a16:creationId xmlns:a16="http://schemas.microsoft.com/office/drawing/2014/main" id="{1754EE19-C60E-4E4B-B500-639446219299}"/>
              </a:ext>
            </a:extLst>
          </p:cNvPr>
          <p:cNvSpPr txBox="1">
            <a:spLocks/>
          </p:cNvSpPr>
          <p:nvPr/>
        </p:nvSpPr>
        <p:spPr>
          <a:xfrm>
            <a:off x="4528111" y="5068192"/>
            <a:ext cx="1690383" cy="30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Aft>
                <a:spcPts val="1200"/>
              </a:spcAft>
              <a:buNone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클러스터링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8" name="Inhaltsplatzhalter 4">
            <a:extLst>
              <a:ext uri="{FF2B5EF4-FFF2-40B4-BE49-F238E27FC236}">
                <a16:creationId xmlns:a16="http://schemas.microsoft.com/office/drawing/2014/main" id="{5F62D47F-C25E-4D2E-A3B9-2AE42242E0FA}"/>
              </a:ext>
            </a:extLst>
          </p:cNvPr>
          <p:cNvSpPr txBox="1">
            <a:spLocks/>
          </p:cNvSpPr>
          <p:nvPr/>
        </p:nvSpPr>
        <p:spPr>
          <a:xfrm>
            <a:off x="4328168" y="5450663"/>
            <a:ext cx="1890326" cy="6290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Scaling</a:t>
            </a:r>
          </a:p>
          <a:p>
            <a:pPr marL="0" indent="0" algn="r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K-Means / GMM / DBSCAN</a:t>
            </a:r>
          </a:p>
        </p:txBody>
      </p:sp>
      <p:cxnSp>
        <p:nvCxnSpPr>
          <p:cNvPr id="149" name="Straight Connector 13">
            <a:extLst>
              <a:ext uri="{FF2B5EF4-FFF2-40B4-BE49-F238E27FC236}">
                <a16:creationId xmlns:a16="http://schemas.microsoft.com/office/drawing/2014/main" id="{9C4C8B59-B3EA-4F5A-AAF5-F3DB22DCDE62}"/>
              </a:ext>
            </a:extLst>
          </p:cNvPr>
          <p:cNvCxnSpPr>
            <a:cxnSpLocks/>
          </p:cNvCxnSpPr>
          <p:nvPr/>
        </p:nvCxnSpPr>
        <p:spPr>
          <a:xfrm flipH="1">
            <a:off x="4751843" y="5450524"/>
            <a:ext cx="1466651" cy="0"/>
          </a:xfrm>
          <a:prstGeom prst="line">
            <a:avLst/>
          </a:prstGeom>
          <a:ln w="19050">
            <a:solidFill>
              <a:srgbClr val="8D8D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C965B79-067A-42DD-AE7B-2DE01AE2822F}"/>
              </a:ext>
            </a:extLst>
          </p:cNvPr>
          <p:cNvSpPr txBox="1"/>
          <p:nvPr/>
        </p:nvSpPr>
        <p:spPr>
          <a:xfrm>
            <a:off x="8421374" y="2609491"/>
            <a:ext cx="1342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CAD97"/>
                </a:solidFill>
                <a:latin typeface="+mj-lt"/>
                <a:ea typeface="에스코어 드림 6 Bold" panose="020B0703030302020204"/>
              </a:rPr>
              <a:t>분석</a:t>
            </a:r>
            <a:endParaRPr lang="en-ID" sz="3200" b="1" dirty="0">
              <a:solidFill>
                <a:srgbClr val="1CAD97"/>
              </a:solidFill>
              <a:latin typeface="+mj-lt"/>
              <a:ea typeface="에스코어 드림 6 Bold" panose="020B0703030302020204"/>
            </a:endParaRPr>
          </a:p>
        </p:txBody>
      </p:sp>
      <p:sp>
        <p:nvSpPr>
          <p:cNvPr id="152" name="Inhaltsplatzhalter 4">
            <a:extLst>
              <a:ext uri="{FF2B5EF4-FFF2-40B4-BE49-F238E27FC236}">
                <a16:creationId xmlns:a16="http://schemas.microsoft.com/office/drawing/2014/main" id="{3C3FA0CD-FA31-45DC-8A5E-CC9526FE415D}"/>
              </a:ext>
            </a:extLst>
          </p:cNvPr>
          <p:cNvSpPr txBox="1">
            <a:spLocks/>
          </p:cNvSpPr>
          <p:nvPr/>
        </p:nvSpPr>
        <p:spPr>
          <a:xfrm>
            <a:off x="7976161" y="3334642"/>
            <a:ext cx="1690383" cy="30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Aft>
                <a:spcPts val="1200"/>
              </a:spcAft>
              <a:buNone/>
            </a:pP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군집별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분석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54" name="Straight Connector 13">
            <a:extLst>
              <a:ext uri="{FF2B5EF4-FFF2-40B4-BE49-F238E27FC236}">
                <a16:creationId xmlns:a16="http://schemas.microsoft.com/office/drawing/2014/main" id="{8F83465F-5EB2-490F-8D47-BC756289CC59}"/>
              </a:ext>
            </a:extLst>
          </p:cNvPr>
          <p:cNvCxnSpPr>
            <a:cxnSpLocks/>
          </p:cNvCxnSpPr>
          <p:nvPr/>
        </p:nvCxnSpPr>
        <p:spPr>
          <a:xfrm flipH="1">
            <a:off x="8199893" y="3716974"/>
            <a:ext cx="1466651" cy="0"/>
          </a:xfrm>
          <a:prstGeom prst="line">
            <a:avLst/>
          </a:prstGeom>
          <a:ln w="19050">
            <a:solidFill>
              <a:srgbClr val="8D8D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B4912CB1-25D2-4031-BAE6-3B3BC25A3378}"/>
              </a:ext>
            </a:extLst>
          </p:cNvPr>
          <p:cNvSpPr txBox="1"/>
          <p:nvPr/>
        </p:nvSpPr>
        <p:spPr>
          <a:xfrm>
            <a:off x="736207" y="1433310"/>
            <a:ext cx="4663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CAD9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이커머스</a:t>
            </a:r>
            <a:r>
              <a:rPr lang="ko-KR" altLang="en-US" sz="3600" b="1" dirty="0">
                <a:solidFill>
                  <a:srgbClr val="1CAD9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고객 세분화</a:t>
            </a:r>
            <a:endParaRPr lang="en-ID" sz="3600" b="1" dirty="0">
              <a:solidFill>
                <a:srgbClr val="1CAD9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0" name="Graphic 12" descr="Store">
            <a:extLst>
              <a:ext uri="{FF2B5EF4-FFF2-40B4-BE49-F238E27FC236}">
                <a16:creationId xmlns:a16="http://schemas.microsoft.com/office/drawing/2014/main" id="{F4EDB177-5A4E-40D3-BDB4-F882071524A5}"/>
              </a:ext>
            </a:extLst>
          </p:cNvPr>
          <p:cNvSpPr/>
          <p:nvPr/>
        </p:nvSpPr>
        <p:spPr>
          <a:xfrm>
            <a:off x="2932196" y="980608"/>
            <a:ext cx="436277" cy="412039"/>
          </a:xfrm>
          <a:custGeom>
            <a:avLst/>
            <a:gdLst>
              <a:gd name="connsiteX0" fmla="*/ 495808 w 557784"/>
              <a:gd name="connsiteY0" fmla="*/ 232410 h 526796"/>
              <a:gd name="connsiteX1" fmla="*/ 464820 w 557784"/>
              <a:gd name="connsiteY1" fmla="*/ 263398 h 526796"/>
              <a:gd name="connsiteX2" fmla="*/ 433832 w 557784"/>
              <a:gd name="connsiteY2" fmla="*/ 232410 h 526796"/>
              <a:gd name="connsiteX3" fmla="*/ 433832 w 557784"/>
              <a:gd name="connsiteY3" fmla="*/ 201422 h 526796"/>
              <a:gd name="connsiteX4" fmla="*/ 418338 w 557784"/>
              <a:gd name="connsiteY4" fmla="*/ 46482 h 526796"/>
              <a:gd name="connsiteX5" fmla="*/ 480314 w 557784"/>
              <a:gd name="connsiteY5" fmla="*/ 46482 h 526796"/>
              <a:gd name="connsiteX6" fmla="*/ 495808 w 557784"/>
              <a:gd name="connsiteY6" fmla="*/ 201422 h 526796"/>
              <a:gd name="connsiteX7" fmla="*/ 495808 w 557784"/>
              <a:gd name="connsiteY7" fmla="*/ 232410 h 526796"/>
              <a:gd name="connsiteX8" fmla="*/ 371856 w 557784"/>
              <a:gd name="connsiteY8" fmla="*/ 232410 h 526796"/>
              <a:gd name="connsiteX9" fmla="*/ 340868 w 557784"/>
              <a:gd name="connsiteY9" fmla="*/ 263398 h 526796"/>
              <a:gd name="connsiteX10" fmla="*/ 309880 w 557784"/>
              <a:gd name="connsiteY10" fmla="*/ 232410 h 526796"/>
              <a:gd name="connsiteX11" fmla="*/ 309880 w 557784"/>
              <a:gd name="connsiteY11" fmla="*/ 201422 h 526796"/>
              <a:gd name="connsiteX12" fmla="*/ 302133 w 557784"/>
              <a:gd name="connsiteY12" fmla="*/ 46482 h 526796"/>
              <a:gd name="connsiteX13" fmla="*/ 364109 w 557784"/>
              <a:gd name="connsiteY13" fmla="*/ 46482 h 526796"/>
              <a:gd name="connsiteX14" fmla="*/ 371856 w 557784"/>
              <a:gd name="connsiteY14" fmla="*/ 201422 h 526796"/>
              <a:gd name="connsiteX15" fmla="*/ 371856 w 557784"/>
              <a:gd name="connsiteY15" fmla="*/ 232410 h 526796"/>
              <a:gd name="connsiteX16" fmla="*/ 247904 w 557784"/>
              <a:gd name="connsiteY16" fmla="*/ 201422 h 526796"/>
              <a:gd name="connsiteX17" fmla="*/ 247904 w 557784"/>
              <a:gd name="connsiteY17" fmla="*/ 232410 h 526796"/>
              <a:gd name="connsiteX18" fmla="*/ 216916 w 557784"/>
              <a:gd name="connsiteY18" fmla="*/ 263398 h 526796"/>
              <a:gd name="connsiteX19" fmla="*/ 185928 w 557784"/>
              <a:gd name="connsiteY19" fmla="*/ 232410 h 526796"/>
              <a:gd name="connsiteX20" fmla="*/ 185928 w 557784"/>
              <a:gd name="connsiteY20" fmla="*/ 201422 h 526796"/>
              <a:gd name="connsiteX21" fmla="*/ 193675 w 557784"/>
              <a:gd name="connsiteY21" fmla="*/ 46482 h 526796"/>
              <a:gd name="connsiteX22" fmla="*/ 255651 w 557784"/>
              <a:gd name="connsiteY22" fmla="*/ 46482 h 526796"/>
              <a:gd name="connsiteX23" fmla="*/ 247904 w 557784"/>
              <a:gd name="connsiteY23" fmla="*/ 201422 h 526796"/>
              <a:gd name="connsiteX24" fmla="*/ 216916 w 557784"/>
              <a:gd name="connsiteY24" fmla="*/ 449326 h 526796"/>
              <a:gd name="connsiteX25" fmla="*/ 92964 w 557784"/>
              <a:gd name="connsiteY25" fmla="*/ 449326 h 526796"/>
              <a:gd name="connsiteX26" fmla="*/ 92964 w 557784"/>
              <a:gd name="connsiteY26" fmla="*/ 325374 h 526796"/>
              <a:gd name="connsiteX27" fmla="*/ 216916 w 557784"/>
              <a:gd name="connsiteY27" fmla="*/ 325374 h 526796"/>
              <a:gd name="connsiteX28" fmla="*/ 216916 w 557784"/>
              <a:gd name="connsiteY28" fmla="*/ 449326 h 526796"/>
              <a:gd name="connsiteX29" fmla="*/ 61976 w 557784"/>
              <a:gd name="connsiteY29" fmla="*/ 232410 h 526796"/>
              <a:gd name="connsiteX30" fmla="*/ 61976 w 557784"/>
              <a:gd name="connsiteY30" fmla="*/ 201422 h 526796"/>
              <a:gd name="connsiteX31" fmla="*/ 77470 w 557784"/>
              <a:gd name="connsiteY31" fmla="*/ 46482 h 526796"/>
              <a:gd name="connsiteX32" fmla="*/ 139446 w 557784"/>
              <a:gd name="connsiteY32" fmla="*/ 46482 h 526796"/>
              <a:gd name="connsiteX33" fmla="*/ 123952 w 557784"/>
              <a:gd name="connsiteY33" fmla="*/ 201422 h 526796"/>
              <a:gd name="connsiteX34" fmla="*/ 123952 w 557784"/>
              <a:gd name="connsiteY34" fmla="*/ 232410 h 526796"/>
              <a:gd name="connsiteX35" fmla="*/ 92964 w 557784"/>
              <a:gd name="connsiteY35" fmla="*/ 263398 h 526796"/>
              <a:gd name="connsiteX36" fmla="*/ 61976 w 557784"/>
              <a:gd name="connsiteY36" fmla="*/ 232410 h 526796"/>
              <a:gd name="connsiteX37" fmla="*/ 526796 w 557784"/>
              <a:gd name="connsiteY37" fmla="*/ 0 h 526796"/>
              <a:gd name="connsiteX38" fmla="*/ 30988 w 557784"/>
              <a:gd name="connsiteY38" fmla="*/ 0 h 526796"/>
              <a:gd name="connsiteX39" fmla="*/ 0 w 557784"/>
              <a:gd name="connsiteY39" fmla="*/ 201422 h 526796"/>
              <a:gd name="connsiteX40" fmla="*/ 0 w 557784"/>
              <a:gd name="connsiteY40" fmla="*/ 232410 h 526796"/>
              <a:gd name="connsiteX41" fmla="*/ 30988 w 557784"/>
              <a:gd name="connsiteY41" fmla="*/ 263398 h 526796"/>
              <a:gd name="connsiteX42" fmla="*/ 30988 w 557784"/>
              <a:gd name="connsiteY42" fmla="*/ 526796 h 526796"/>
              <a:gd name="connsiteX43" fmla="*/ 294386 w 557784"/>
              <a:gd name="connsiteY43" fmla="*/ 526796 h 526796"/>
              <a:gd name="connsiteX44" fmla="*/ 294386 w 557784"/>
              <a:gd name="connsiteY44" fmla="*/ 325374 h 526796"/>
              <a:gd name="connsiteX45" fmla="*/ 464820 w 557784"/>
              <a:gd name="connsiteY45" fmla="*/ 325374 h 526796"/>
              <a:gd name="connsiteX46" fmla="*/ 464820 w 557784"/>
              <a:gd name="connsiteY46" fmla="*/ 526796 h 526796"/>
              <a:gd name="connsiteX47" fmla="*/ 526796 w 557784"/>
              <a:gd name="connsiteY47" fmla="*/ 526796 h 526796"/>
              <a:gd name="connsiteX48" fmla="*/ 526796 w 557784"/>
              <a:gd name="connsiteY48" fmla="*/ 263398 h 526796"/>
              <a:gd name="connsiteX49" fmla="*/ 557784 w 557784"/>
              <a:gd name="connsiteY49" fmla="*/ 232410 h 526796"/>
              <a:gd name="connsiteX50" fmla="*/ 557784 w 557784"/>
              <a:gd name="connsiteY50" fmla="*/ 201422 h 526796"/>
              <a:gd name="connsiteX51" fmla="*/ 526796 w 557784"/>
              <a:gd name="connsiteY51" fmla="*/ 0 h 52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7784" h="526796">
                <a:moveTo>
                  <a:pt x="495808" y="232410"/>
                </a:moveTo>
                <a:cubicBezTo>
                  <a:pt x="495808" y="249453"/>
                  <a:pt x="481863" y="263398"/>
                  <a:pt x="464820" y="263398"/>
                </a:cubicBezTo>
                <a:cubicBezTo>
                  <a:pt x="447777" y="263398"/>
                  <a:pt x="433832" y="249453"/>
                  <a:pt x="433832" y="232410"/>
                </a:cubicBezTo>
                <a:lnTo>
                  <a:pt x="433832" y="201422"/>
                </a:lnTo>
                <a:lnTo>
                  <a:pt x="418338" y="46482"/>
                </a:lnTo>
                <a:lnTo>
                  <a:pt x="480314" y="46482"/>
                </a:lnTo>
                <a:lnTo>
                  <a:pt x="495808" y="201422"/>
                </a:lnTo>
                <a:lnTo>
                  <a:pt x="495808" y="232410"/>
                </a:lnTo>
                <a:close/>
                <a:moveTo>
                  <a:pt x="371856" y="232410"/>
                </a:moveTo>
                <a:cubicBezTo>
                  <a:pt x="371856" y="249453"/>
                  <a:pt x="357911" y="263398"/>
                  <a:pt x="340868" y="263398"/>
                </a:cubicBezTo>
                <a:cubicBezTo>
                  <a:pt x="323825" y="263398"/>
                  <a:pt x="309880" y="249453"/>
                  <a:pt x="309880" y="232410"/>
                </a:cubicBezTo>
                <a:lnTo>
                  <a:pt x="309880" y="201422"/>
                </a:lnTo>
                <a:lnTo>
                  <a:pt x="302133" y="46482"/>
                </a:lnTo>
                <a:lnTo>
                  <a:pt x="364109" y="46482"/>
                </a:lnTo>
                <a:lnTo>
                  <a:pt x="371856" y="201422"/>
                </a:lnTo>
                <a:lnTo>
                  <a:pt x="371856" y="232410"/>
                </a:lnTo>
                <a:close/>
                <a:moveTo>
                  <a:pt x="247904" y="201422"/>
                </a:moveTo>
                <a:lnTo>
                  <a:pt x="247904" y="232410"/>
                </a:lnTo>
                <a:cubicBezTo>
                  <a:pt x="247904" y="249453"/>
                  <a:pt x="233959" y="263398"/>
                  <a:pt x="216916" y="263398"/>
                </a:cubicBezTo>
                <a:cubicBezTo>
                  <a:pt x="199873" y="263398"/>
                  <a:pt x="185928" y="249453"/>
                  <a:pt x="185928" y="232410"/>
                </a:cubicBezTo>
                <a:lnTo>
                  <a:pt x="185928" y="201422"/>
                </a:lnTo>
                <a:lnTo>
                  <a:pt x="193675" y="46482"/>
                </a:lnTo>
                <a:lnTo>
                  <a:pt x="255651" y="46482"/>
                </a:lnTo>
                <a:lnTo>
                  <a:pt x="247904" y="201422"/>
                </a:lnTo>
                <a:close/>
                <a:moveTo>
                  <a:pt x="216916" y="449326"/>
                </a:moveTo>
                <a:lnTo>
                  <a:pt x="92964" y="449326"/>
                </a:lnTo>
                <a:lnTo>
                  <a:pt x="92964" y="325374"/>
                </a:lnTo>
                <a:lnTo>
                  <a:pt x="216916" y="325374"/>
                </a:lnTo>
                <a:lnTo>
                  <a:pt x="216916" y="449326"/>
                </a:lnTo>
                <a:close/>
                <a:moveTo>
                  <a:pt x="61976" y="232410"/>
                </a:moveTo>
                <a:lnTo>
                  <a:pt x="61976" y="201422"/>
                </a:lnTo>
                <a:lnTo>
                  <a:pt x="77470" y="46482"/>
                </a:lnTo>
                <a:lnTo>
                  <a:pt x="139446" y="46482"/>
                </a:lnTo>
                <a:lnTo>
                  <a:pt x="123952" y="201422"/>
                </a:lnTo>
                <a:lnTo>
                  <a:pt x="123952" y="232410"/>
                </a:lnTo>
                <a:cubicBezTo>
                  <a:pt x="123952" y="249453"/>
                  <a:pt x="110007" y="263398"/>
                  <a:pt x="92964" y="263398"/>
                </a:cubicBezTo>
                <a:cubicBezTo>
                  <a:pt x="75921" y="263398"/>
                  <a:pt x="61976" y="249453"/>
                  <a:pt x="61976" y="232410"/>
                </a:cubicBezTo>
                <a:close/>
                <a:moveTo>
                  <a:pt x="526796" y="0"/>
                </a:moveTo>
                <a:lnTo>
                  <a:pt x="30988" y="0"/>
                </a:lnTo>
                <a:lnTo>
                  <a:pt x="0" y="201422"/>
                </a:lnTo>
                <a:lnTo>
                  <a:pt x="0" y="232410"/>
                </a:lnTo>
                <a:cubicBezTo>
                  <a:pt x="0" y="249453"/>
                  <a:pt x="13945" y="263398"/>
                  <a:pt x="30988" y="263398"/>
                </a:cubicBezTo>
                <a:lnTo>
                  <a:pt x="30988" y="526796"/>
                </a:lnTo>
                <a:lnTo>
                  <a:pt x="294386" y="526796"/>
                </a:lnTo>
                <a:lnTo>
                  <a:pt x="294386" y="325374"/>
                </a:lnTo>
                <a:lnTo>
                  <a:pt x="464820" y="325374"/>
                </a:lnTo>
                <a:lnTo>
                  <a:pt x="464820" y="526796"/>
                </a:lnTo>
                <a:lnTo>
                  <a:pt x="526796" y="526796"/>
                </a:lnTo>
                <a:lnTo>
                  <a:pt x="526796" y="263398"/>
                </a:lnTo>
                <a:cubicBezTo>
                  <a:pt x="543839" y="263398"/>
                  <a:pt x="557784" y="249453"/>
                  <a:pt x="557784" y="232410"/>
                </a:cubicBezTo>
                <a:lnTo>
                  <a:pt x="557784" y="201422"/>
                </a:lnTo>
                <a:lnTo>
                  <a:pt x="526796" y="0"/>
                </a:lnTo>
                <a:close/>
              </a:path>
            </a:pathLst>
          </a:custGeom>
          <a:solidFill>
            <a:srgbClr val="1CAD97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en-ID">
              <a:solidFill>
                <a:srgbClr val="1CAD97"/>
              </a:solidFill>
            </a:endParaRPr>
          </a:p>
        </p:txBody>
      </p:sp>
      <p:sp>
        <p:nvSpPr>
          <p:cNvPr id="180" name="Oval 69">
            <a:extLst>
              <a:ext uri="{FF2B5EF4-FFF2-40B4-BE49-F238E27FC236}">
                <a16:creationId xmlns:a16="http://schemas.microsoft.com/office/drawing/2014/main" id="{21D65D8C-C4F5-42AC-99AF-4827331B660B}"/>
              </a:ext>
            </a:extLst>
          </p:cNvPr>
          <p:cNvSpPr/>
          <p:nvPr/>
        </p:nvSpPr>
        <p:spPr>
          <a:xfrm>
            <a:off x="10031872" y="2293123"/>
            <a:ext cx="1711238" cy="1702799"/>
          </a:xfrm>
          <a:prstGeom prst="ellipse">
            <a:avLst/>
          </a:prstGeom>
          <a:solidFill>
            <a:srgbClr val="A8C5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9" name="Freeform 103">
            <a:extLst>
              <a:ext uri="{FF2B5EF4-FFF2-40B4-BE49-F238E27FC236}">
                <a16:creationId xmlns:a16="http://schemas.microsoft.com/office/drawing/2014/main" id="{3F482F7B-E200-431E-A9EF-EE1FB88F5831}"/>
              </a:ext>
            </a:extLst>
          </p:cNvPr>
          <p:cNvSpPr>
            <a:spLocks noEditPoints="1"/>
          </p:cNvSpPr>
          <p:nvPr/>
        </p:nvSpPr>
        <p:spPr bwMode="auto">
          <a:xfrm>
            <a:off x="10787464" y="2963307"/>
            <a:ext cx="239713" cy="346075"/>
          </a:xfrm>
          <a:custGeom>
            <a:avLst/>
            <a:gdLst>
              <a:gd name="T0" fmla="*/ 32 w 64"/>
              <a:gd name="T1" fmla="*/ 92 h 92"/>
              <a:gd name="T2" fmla="*/ 0 w 64"/>
              <a:gd name="T3" fmla="*/ 60 h 92"/>
              <a:gd name="T4" fmla="*/ 5 w 64"/>
              <a:gd name="T5" fmla="*/ 43 h 92"/>
              <a:gd name="T6" fmla="*/ 26 w 64"/>
              <a:gd name="T7" fmla="*/ 4 h 92"/>
              <a:gd name="T8" fmla="*/ 32 w 64"/>
              <a:gd name="T9" fmla="*/ 0 h 92"/>
              <a:gd name="T10" fmla="*/ 37 w 64"/>
              <a:gd name="T11" fmla="*/ 4 h 92"/>
              <a:gd name="T12" fmla="*/ 58 w 64"/>
              <a:gd name="T13" fmla="*/ 43 h 92"/>
              <a:gd name="T14" fmla="*/ 64 w 64"/>
              <a:gd name="T15" fmla="*/ 60 h 92"/>
              <a:gd name="T16" fmla="*/ 32 w 64"/>
              <a:gd name="T17" fmla="*/ 92 h 92"/>
              <a:gd name="T18" fmla="*/ 30 w 64"/>
              <a:gd name="T19" fmla="*/ 64 h 92"/>
              <a:gd name="T20" fmla="*/ 25 w 64"/>
              <a:gd name="T21" fmla="*/ 54 h 92"/>
              <a:gd name="T22" fmla="*/ 24 w 64"/>
              <a:gd name="T23" fmla="*/ 53 h 92"/>
              <a:gd name="T24" fmla="*/ 22 w 64"/>
              <a:gd name="T25" fmla="*/ 54 h 92"/>
              <a:gd name="T26" fmla="*/ 17 w 64"/>
              <a:gd name="T27" fmla="*/ 64 h 92"/>
              <a:gd name="T28" fmla="*/ 16 w 64"/>
              <a:gd name="T29" fmla="*/ 68 h 92"/>
              <a:gd name="T30" fmla="*/ 24 w 64"/>
              <a:gd name="T31" fmla="*/ 76 h 92"/>
              <a:gd name="T32" fmla="*/ 32 w 64"/>
              <a:gd name="T33" fmla="*/ 68 h 92"/>
              <a:gd name="T34" fmla="*/ 30 w 64"/>
              <a:gd name="T35" fmla="*/ 6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4" h="92">
                <a:moveTo>
                  <a:pt x="32" y="92"/>
                </a:moveTo>
                <a:cubicBezTo>
                  <a:pt x="14" y="92"/>
                  <a:pt x="0" y="78"/>
                  <a:pt x="0" y="60"/>
                </a:cubicBezTo>
                <a:cubicBezTo>
                  <a:pt x="0" y="54"/>
                  <a:pt x="1" y="48"/>
                  <a:pt x="5" y="43"/>
                </a:cubicBezTo>
                <a:cubicBezTo>
                  <a:pt x="8" y="38"/>
                  <a:pt x="21" y="21"/>
                  <a:pt x="26" y="4"/>
                </a:cubicBezTo>
                <a:cubicBezTo>
                  <a:pt x="27" y="1"/>
                  <a:pt x="30" y="0"/>
                  <a:pt x="32" y="0"/>
                </a:cubicBezTo>
                <a:cubicBezTo>
                  <a:pt x="34" y="0"/>
                  <a:pt x="36" y="1"/>
                  <a:pt x="37" y="4"/>
                </a:cubicBezTo>
                <a:cubicBezTo>
                  <a:pt x="42" y="21"/>
                  <a:pt x="55" y="38"/>
                  <a:pt x="58" y="43"/>
                </a:cubicBezTo>
                <a:cubicBezTo>
                  <a:pt x="62" y="48"/>
                  <a:pt x="64" y="54"/>
                  <a:pt x="64" y="60"/>
                </a:cubicBezTo>
                <a:cubicBezTo>
                  <a:pt x="64" y="78"/>
                  <a:pt x="49" y="92"/>
                  <a:pt x="32" y="92"/>
                </a:cubicBezTo>
                <a:close/>
                <a:moveTo>
                  <a:pt x="30" y="64"/>
                </a:moveTo>
                <a:cubicBezTo>
                  <a:pt x="29" y="62"/>
                  <a:pt x="26" y="58"/>
                  <a:pt x="25" y="54"/>
                </a:cubicBezTo>
                <a:cubicBezTo>
                  <a:pt x="25" y="53"/>
                  <a:pt x="24" y="53"/>
                  <a:pt x="24" y="53"/>
                </a:cubicBezTo>
                <a:cubicBezTo>
                  <a:pt x="23" y="53"/>
                  <a:pt x="22" y="53"/>
                  <a:pt x="22" y="54"/>
                </a:cubicBezTo>
                <a:cubicBezTo>
                  <a:pt x="21" y="58"/>
                  <a:pt x="18" y="62"/>
                  <a:pt x="17" y="64"/>
                </a:cubicBezTo>
                <a:cubicBezTo>
                  <a:pt x="16" y="65"/>
                  <a:pt x="16" y="66"/>
                  <a:pt x="16" y="68"/>
                </a:cubicBezTo>
                <a:cubicBezTo>
                  <a:pt x="16" y="72"/>
                  <a:pt x="19" y="76"/>
                  <a:pt x="24" y="76"/>
                </a:cubicBezTo>
                <a:cubicBezTo>
                  <a:pt x="28" y="76"/>
                  <a:pt x="32" y="72"/>
                  <a:pt x="32" y="68"/>
                </a:cubicBezTo>
                <a:cubicBezTo>
                  <a:pt x="32" y="66"/>
                  <a:pt x="31" y="65"/>
                  <a:pt x="30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1" name="Straight Connector 56">
            <a:extLst>
              <a:ext uri="{FF2B5EF4-FFF2-40B4-BE49-F238E27FC236}">
                <a16:creationId xmlns:a16="http://schemas.microsoft.com/office/drawing/2014/main" id="{4C7C6B90-2DE1-48E7-AB1A-813621C32593}"/>
              </a:ext>
            </a:extLst>
          </p:cNvPr>
          <p:cNvCxnSpPr>
            <a:cxnSpLocks/>
          </p:cNvCxnSpPr>
          <p:nvPr/>
        </p:nvCxnSpPr>
        <p:spPr>
          <a:xfrm>
            <a:off x="285062" y="4802559"/>
            <a:ext cx="2439356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68">
            <a:extLst>
              <a:ext uri="{FF2B5EF4-FFF2-40B4-BE49-F238E27FC236}">
                <a16:creationId xmlns:a16="http://schemas.microsoft.com/office/drawing/2014/main" id="{6F394AE0-8628-4C6D-A6AB-A4597C638589}"/>
              </a:ext>
            </a:extLst>
          </p:cNvPr>
          <p:cNvSpPr/>
          <p:nvPr/>
        </p:nvSpPr>
        <p:spPr>
          <a:xfrm>
            <a:off x="2629168" y="3951175"/>
            <a:ext cx="1711238" cy="1702799"/>
          </a:xfrm>
          <a:prstGeom prst="ellipse">
            <a:avLst/>
          </a:prstGeom>
          <a:solidFill>
            <a:srgbClr val="A8C5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7" name="Freeform 101">
            <a:extLst>
              <a:ext uri="{FF2B5EF4-FFF2-40B4-BE49-F238E27FC236}">
                <a16:creationId xmlns:a16="http://schemas.microsoft.com/office/drawing/2014/main" id="{817BDA02-14FC-48E8-8EF5-AC7D65CB5960}"/>
              </a:ext>
            </a:extLst>
          </p:cNvPr>
          <p:cNvSpPr>
            <a:spLocks noEditPoints="1"/>
          </p:cNvSpPr>
          <p:nvPr/>
        </p:nvSpPr>
        <p:spPr bwMode="auto">
          <a:xfrm>
            <a:off x="3308574" y="4623965"/>
            <a:ext cx="352425" cy="357188"/>
          </a:xfrm>
          <a:custGeom>
            <a:avLst/>
            <a:gdLst>
              <a:gd name="T0" fmla="*/ 78 w 94"/>
              <a:gd name="T1" fmla="*/ 43 h 95"/>
              <a:gd name="T2" fmla="*/ 26 w 94"/>
              <a:gd name="T3" fmla="*/ 95 h 95"/>
              <a:gd name="T4" fmla="*/ 0 w 94"/>
              <a:gd name="T5" fmla="*/ 95 h 95"/>
              <a:gd name="T6" fmla="*/ 0 w 94"/>
              <a:gd name="T7" fmla="*/ 69 h 95"/>
              <a:gd name="T8" fmla="*/ 52 w 94"/>
              <a:gd name="T9" fmla="*/ 17 h 95"/>
              <a:gd name="T10" fmla="*/ 78 w 94"/>
              <a:gd name="T11" fmla="*/ 43 h 95"/>
              <a:gd name="T12" fmla="*/ 28 w 94"/>
              <a:gd name="T13" fmla="*/ 81 h 95"/>
              <a:gd name="T14" fmla="*/ 13 w 94"/>
              <a:gd name="T15" fmla="*/ 67 h 95"/>
              <a:gd name="T16" fmla="*/ 8 w 94"/>
              <a:gd name="T17" fmla="*/ 72 h 95"/>
              <a:gd name="T18" fmla="*/ 8 w 94"/>
              <a:gd name="T19" fmla="*/ 79 h 95"/>
              <a:gd name="T20" fmla="*/ 16 w 94"/>
              <a:gd name="T21" fmla="*/ 79 h 95"/>
              <a:gd name="T22" fmla="*/ 16 w 94"/>
              <a:gd name="T23" fmla="*/ 87 h 95"/>
              <a:gd name="T24" fmla="*/ 22 w 94"/>
              <a:gd name="T25" fmla="*/ 87 h 95"/>
              <a:gd name="T26" fmla="*/ 28 w 94"/>
              <a:gd name="T27" fmla="*/ 81 h 95"/>
              <a:gd name="T28" fmla="*/ 54 w 94"/>
              <a:gd name="T29" fmla="*/ 28 h 95"/>
              <a:gd name="T30" fmla="*/ 53 w 94"/>
              <a:gd name="T31" fmla="*/ 28 h 95"/>
              <a:gd name="T32" fmla="*/ 19 w 94"/>
              <a:gd name="T33" fmla="*/ 62 h 95"/>
              <a:gd name="T34" fmla="*/ 18 w 94"/>
              <a:gd name="T35" fmla="*/ 63 h 95"/>
              <a:gd name="T36" fmla="*/ 20 w 94"/>
              <a:gd name="T37" fmla="*/ 64 h 95"/>
              <a:gd name="T38" fmla="*/ 21 w 94"/>
              <a:gd name="T39" fmla="*/ 64 h 95"/>
              <a:gd name="T40" fmla="*/ 55 w 94"/>
              <a:gd name="T41" fmla="*/ 30 h 95"/>
              <a:gd name="T42" fmla="*/ 55 w 94"/>
              <a:gd name="T43" fmla="*/ 29 h 95"/>
              <a:gd name="T44" fmla="*/ 54 w 94"/>
              <a:gd name="T45" fmla="*/ 28 h 95"/>
              <a:gd name="T46" fmla="*/ 92 w 94"/>
              <a:gd name="T47" fmla="*/ 29 h 95"/>
              <a:gd name="T48" fmla="*/ 82 w 94"/>
              <a:gd name="T49" fmla="*/ 39 h 95"/>
              <a:gd name="T50" fmla="*/ 56 w 94"/>
              <a:gd name="T51" fmla="*/ 13 h 95"/>
              <a:gd name="T52" fmla="*/ 66 w 94"/>
              <a:gd name="T53" fmla="*/ 3 h 95"/>
              <a:gd name="T54" fmla="*/ 72 w 94"/>
              <a:gd name="T55" fmla="*/ 0 h 95"/>
              <a:gd name="T56" fmla="*/ 77 w 94"/>
              <a:gd name="T57" fmla="*/ 3 h 95"/>
              <a:gd name="T58" fmla="*/ 92 w 94"/>
              <a:gd name="T59" fmla="*/ 17 h 95"/>
              <a:gd name="T60" fmla="*/ 94 w 94"/>
              <a:gd name="T61" fmla="*/ 23 h 95"/>
              <a:gd name="T62" fmla="*/ 92 w 94"/>
              <a:gd name="T63" fmla="*/ 29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4" h="95">
                <a:moveTo>
                  <a:pt x="78" y="43"/>
                </a:moveTo>
                <a:cubicBezTo>
                  <a:pt x="26" y="95"/>
                  <a:pt x="26" y="95"/>
                  <a:pt x="26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69"/>
                  <a:pt x="0" y="69"/>
                  <a:pt x="0" y="69"/>
                </a:cubicBezTo>
                <a:cubicBezTo>
                  <a:pt x="52" y="17"/>
                  <a:pt x="52" y="17"/>
                  <a:pt x="52" y="17"/>
                </a:cubicBezTo>
                <a:lnTo>
                  <a:pt x="78" y="43"/>
                </a:lnTo>
                <a:close/>
                <a:moveTo>
                  <a:pt x="28" y="81"/>
                </a:moveTo>
                <a:cubicBezTo>
                  <a:pt x="13" y="67"/>
                  <a:pt x="13" y="67"/>
                  <a:pt x="13" y="67"/>
                </a:cubicBezTo>
                <a:cubicBezTo>
                  <a:pt x="8" y="72"/>
                  <a:pt x="8" y="72"/>
                  <a:pt x="8" y="72"/>
                </a:cubicBezTo>
                <a:cubicBezTo>
                  <a:pt x="8" y="79"/>
                  <a:pt x="8" y="79"/>
                  <a:pt x="8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6" y="87"/>
                  <a:pt x="16" y="87"/>
                  <a:pt x="16" y="87"/>
                </a:cubicBezTo>
                <a:cubicBezTo>
                  <a:pt x="22" y="87"/>
                  <a:pt x="22" y="87"/>
                  <a:pt x="22" y="87"/>
                </a:cubicBezTo>
                <a:lnTo>
                  <a:pt x="28" y="81"/>
                </a:lnTo>
                <a:close/>
                <a:moveTo>
                  <a:pt x="54" y="28"/>
                </a:moveTo>
                <a:cubicBezTo>
                  <a:pt x="53" y="28"/>
                  <a:pt x="53" y="28"/>
                  <a:pt x="53" y="28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18" y="63"/>
                  <a:pt x="18" y="63"/>
                </a:cubicBezTo>
                <a:cubicBezTo>
                  <a:pt x="18" y="64"/>
                  <a:pt x="19" y="64"/>
                  <a:pt x="20" y="64"/>
                </a:cubicBezTo>
                <a:cubicBezTo>
                  <a:pt x="20" y="64"/>
                  <a:pt x="21" y="64"/>
                  <a:pt x="21" y="64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30"/>
                  <a:pt x="55" y="29"/>
                  <a:pt x="55" y="29"/>
                </a:cubicBezTo>
                <a:cubicBezTo>
                  <a:pt x="55" y="28"/>
                  <a:pt x="55" y="28"/>
                  <a:pt x="54" y="28"/>
                </a:cubicBezTo>
                <a:close/>
                <a:moveTo>
                  <a:pt x="92" y="29"/>
                </a:moveTo>
                <a:cubicBezTo>
                  <a:pt x="82" y="39"/>
                  <a:pt x="82" y="39"/>
                  <a:pt x="82" y="39"/>
                </a:cubicBezTo>
                <a:cubicBezTo>
                  <a:pt x="56" y="13"/>
                  <a:pt x="56" y="13"/>
                  <a:pt x="56" y="13"/>
                </a:cubicBezTo>
                <a:cubicBezTo>
                  <a:pt x="66" y="3"/>
                  <a:pt x="66" y="3"/>
                  <a:pt x="66" y="3"/>
                </a:cubicBezTo>
                <a:cubicBezTo>
                  <a:pt x="68" y="1"/>
                  <a:pt x="70" y="0"/>
                  <a:pt x="72" y="0"/>
                </a:cubicBezTo>
                <a:cubicBezTo>
                  <a:pt x="74" y="0"/>
                  <a:pt x="76" y="1"/>
                  <a:pt x="77" y="3"/>
                </a:cubicBezTo>
                <a:cubicBezTo>
                  <a:pt x="92" y="17"/>
                  <a:pt x="92" y="17"/>
                  <a:pt x="92" y="17"/>
                </a:cubicBezTo>
                <a:cubicBezTo>
                  <a:pt x="94" y="19"/>
                  <a:pt x="94" y="21"/>
                  <a:pt x="94" y="23"/>
                </a:cubicBezTo>
                <a:cubicBezTo>
                  <a:pt x="94" y="25"/>
                  <a:pt x="94" y="27"/>
                  <a:pt x="92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87B2767D-2824-9F44-F3BE-8DCE0037074F}"/>
              </a:ext>
            </a:extLst>
          </p:cNvPr>
          <p:cNvSpPr txBox="1">
            <a:spLocks/>
          </p:cNvSpPr>
          <p:nvPr/>
        </p:nvSpPr>
        <p:spPr>
          <a:xfrm>
            <a:off x="416568" y="5515771"/>
            <a:ext cx="1890326" cy="221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주제 전환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722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96E2F2-3F1F-47A5-2D2F-92412BB7C966}"/>
              </a:ext>
            </a:extLst>
          </p:cNvPr>
          <p:cNvSpPr txBox="1"/>
          <p:nvPr/>
        </p:nvSpPr>
        <p:spPr>
          <a:xfrm>
            <a:off x="423332" y="372533"/>
            <a:ext cx="56726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프리미엄 고객</a:t>
            </a:r>
            <a:endParaRPr kumimoji="1" lang="ko-Kore-KR" altLang="en-US" sz="5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021E27-0BF3-6759-CE8F-E9FE59AD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85" y="1234307"/>
            <a:ext cx="9369226" cy="5189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099A65-DC01-53AC-C100-7AD661A61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74" y="1916849"/>
            <a:ext cx="11036049" cy="30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5C8A1B-C71F-8D18-E952-EB7582848094}"/>
              </a:ext>
            </a:extLst>
          </p:cNvPr>
          <p:cNvSpPr txBox="1"/>
          <p:nvPr/>
        </p:nvSpPr>
        <p:spPr>
          <a:xfrm>
            <a:off x="423332" y="372533"/>
            <a:ext cx="56726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프리미엄 고객</a:t>
            </a:r>
            <a:endParaRPr kumimoji="1" lang="ko-Kore-KR" altLang="en-US" sz="5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345C3-2DB4-08AD-0881-E1928749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012" y="1131754"/>
            <a:ext cx="7173974" cy="53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71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0B302-7C43-29B7-9566-F81927B1915A}"/>
              </a:ext>
            </a:extLst>
          </p:cNvPr>
          <p:cNvSpPr txBox="1"/>
          <p:nvPr/>
        </p:nvSpPr>
        <p:spPr>
          <a:xfrm>
            <a:off x="423332" y="372533"/>
            <a:ext cx="56726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프리미엄 고객</a:t>
            </a:r>
            <a:endParaRPr kumimoji="1" lang="ko-Kore-KR" altLang="en-US" sz="5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251E3D-5784-46AA-097B-6A27161F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545" y="1985083"/>
            <a:ext cx="9584907" cy="288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36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08EA9-DC0D-F6F6-1190-2E0BCD9EDE51}"/>
              </a:ext>
            </a:extLst>
          </p:cNvPr>
          <p:cNvSpPr txBox="1"/>
          <p:nvPr/>
        </p:nvSpPr>
        <p:spPr>
          <a:xfrm>
            <a:off x="423332" y="372533"/>
            <a:ext cx="56726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이탈 위험고객</a:t>
            </a:r>
            <a:endParaRPr kumimoji="1" lang="ko-Kore-KR" altLang="en-US" sz="5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3AEAF0-6DB1-1546-13DD-DEDBE9589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46" y="1454150"/>
            <a:ext cx="9189029" cy="503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22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08EA9-DC0D-F6F6-1190-2E0BCD9EDE51}"/>
              </a:ext>
            </a:extLst>
          </p:cNvPr>
          <p:cNvSpPr txBox="1"/>
          <p:nvPr/>
        </p:nvSpPr>
        <p:spPr>
          <a:xfrm>
            <a:off x="423332" y="372533"/>
            <a:ext cx="56726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이탈 위험고객</a:t>
            </a:r>
            <a:endParaRPr kumimoji="1" lang="ko-Kore-KR" altLang="en-US" sz="5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E3392D3-D888-3197-66A8-FF2CBA4B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1155700"/>
            <a:ext cx="7162800" cy="57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561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08EA9-DC0D-F6F6-1190-2E0BCD9EDE51}"/>
              </a:ext>
            </a:extLst>
          </p:cNvPr>
          <p:cNvSpPr txBox="1"/>
          <p:nvPr/>
        </p:nvSpPr>
        <p:spPr>
          <a:xfrm>
            <a:off x="423332" y="372533"/>
            <a:ext cx="56726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이탈 위험고객</a:t>
            </a:r>
            <a:endParaRPr kumimoji="1" lang="ko-Kore-KR" altLang="en-US" sz="5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C1FED17-7036-F7BD-E942-D5341ED5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7" y="1234307"/>
            <a:ext cx="55626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24B49B05-B76D-CC22-2B1F-47C3B2DC9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43162"/>
            <a:ext cx="5723847" cy="45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816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74">
            <a:extLst>
              <a:ext uri="{FF2B5EF4-FFF2-40B4-BE49-F238E27FC236}">
                <a16:creationId xmlns:a16="http://schemas.microsoft.com/office/drawing/2014/main" id="{696B8CD6-ED1D-440A-A59A-26A5E7F82B62}"/>
              </a:ext>
            </a:extLst>
          </p:cNvPr>
          <p:cNvSpPr/>
          <p:nvPr/>
        </p:nvSpPr>
        <p:spPr>
          <a:xfrm rot="10800000">
            <a:off x="0" y="2857784"/>
            <a:ext cx="12192000" cy="1078244"/>
          </a:xfrm>
          <a:prstGeom prst="rect">
            <a:avLst/>
          </a:prstGeom>
          <a:solidFill>
            <a:srgbClr val="1CA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그림 개체 틀 5" descr="테이블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54E31D90-17C3-4571-9007-DB57F6A61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1" b="31951"/>
          <a:stretch>
            <a:fillRect/>
          </a:stretch>
        </p:blipFill>
        <p:spPr>
          <a:xfrm>
            <a:off x="-1" y="0"/>
            <a:ext cx="12192001" cy="2933701"/>
          </a:xfr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977EC4D-7B3F-4014-B387-F2468FECE6AF}"/>
              </a:ext>
            </a:extLst>
          </p:cNvPr>
          <p:cNvSpPr/>
          <p:nvPr/>
        </p:nvSpPr>
        <p:spPr>
          <a:xfrm>
            <a:off x="0" y="0"/>
            <a:ext cx="12192000" cy="293369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3970AE-9611-43B6-9A12-3C6EF0560ED7}"/>
              </a:ext>
            </a:extLst>
          </p:cNvPr>
          <p:cNvSpPr txBox="1"/>
          <p:nvPr/>
        </p:nvSpPr>
        <p:spPr>
          <a:xfrm>
            <a:off x="4144981" y="3005974"/>
            <a:ext cx="390203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</a:t>
            </a:r>
            <a:endParaRPr lang="en-ID" sz="5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7" name="Graphic 12" descr="Store">
            <a:extLst>
              <a:ext uri="{FF2B5EF4-FFF2-40B4-BE49-F238E27FC236}">
                <a16:creationId xmlns:a16="http://schemas.microsoft.com/office/drawing/2014/main" id="{443EA605-8A9F-460C-A148-62DB36A4FEEF}"/>
              </a:ext>
            </a:extLst>
          </p:cNvPr>
          <p:cNvSpPr/>
          <p:nvPr/>
        </p:nvSpPr>
        <p:spPr>
          <a:xfrm>
            <a:off x="5572581" y="2358254"/>
            <a:ext cx="488039" cy="425551"/>
          </a:xfrm>
          <a:custGeom>
            <a:avLst/>
            <a:gdLst>
              <a:gd name="connsiteX0" fmla="*/ 495808 w 557784"/>
              <a:gd name="connsiteY0" fmla="*/ 232410 h 526796"/>
              <a:gd name="connsiteX1" fmla="*/ 464820 w 557784"/>
              <a:gd name="connsiteY1" fmla="*/ 263398 h 526796"/>
              <a:gd name="connsiteX2" fmla="*/ 433832 w 557784"/>
              <a:gd name="connsiteY2" fmla="*/ 232410 h 526796"/>
              <a:gd name="connsiteX3" fmla="*/ 433832 w 557784"/>
              <a:gd name="connsiteY3" fmla="*/ 201422 h 526796"/>
              <a:gd name="connsiteX4" fmla="*/ 418338 w 557784"/>
              <a:gd name="connsiteY4" fmla="*/ 46482 h 526796"/>
              <a:gd name="connsiteX5" fmla="*/ 480314 w 557784"/>
              <a:gd name="connsiteY5" fmla="*/ 46482 h 526796"/>
              <a:gd name="connsiteX6" fmla="*/ 495808 w 557784"/>
              <a:gd name="connsiteY6" fmla="*/ 201422 h 526796"/>
              <a:gd name="connsiteX7" fmla="*/ 495808 w 557784"/>
              <a:gd name="connsiteY7" fmla="*/ 232410 h 526796"/>
              <a:gd name="connsiteX8" fmla="*/ 371856 w 557784"/>
              <a:gd name="connsiteY8" fmla="*/ 232410 h 526796"/>
              <a:gd name="connsiteX9" fmla="*/ 340868 w 557784"/>
              <a:gd name="connsiteY9" fmla="*/ 263398 h 526796"/>
              <a:gd name="connsiteX10" fmla="*/ 309880 w 557784"/>
              <a:gd name="connsiteY10" fmla="*/ 232410 h 526796"/>
              <a:gd name="connsiteX11" fmla="*/ 309880 w 557784"/>
              <a:gd name="connsiteY11" fmla="*/ 201422 h 526796"/>
              <a:gd name="connsiteX12" fmla="*/ 302133 w 557784"/>
              <a:gd name="connsiteY12" fmla="*/ 46482 h 526796"/>
              <a:gd name="connsiteX13" fmla="*/ 364109 w 557784"/>
              <a:gd name="connsiteY13" fmla="*/ 46482 h 526796"/>
              <a:gd name="connsiteX14" fmla="*/ 371856 w 557784"/>
              <a:gd name="connsiteY14" fmla="*/ 201422 h 526796"/>
              <a:gd name="connsiteX15" fmla="*/ 371856 w 557784"/>
              <a:gd name="connsiteY15" fmla="*/ 232410 h 526796"/>
              <a:gd name="connsiteX16" fmla="*/ 247904 w 557784"/>
              <a:gd name="connsiteY16" fmla="*/ 201422 h 526796"/>
              <a:gd name="connsiteX17" fmla="*/ 247904 w 557784"/>
              <a:gd name="connsiteY17" fmla="*/ 232410 h 526796"/>
              <a:gd name="connsiteX18" fmla="*/ 216916 w 557784"/>
              <a:gd name="connsiteY18" fmla="*/ 263398 h 526796"/>
              <a:gd name="connsiteX19" fmla="*/ 185928 w 557784"/>
              <a:gd name="connsiteY19" fmla="*/ 232410 h 526796"/>
              <a:gd name="connsiteX20" fmla="*/ 185928 w 557784"/>
              <a:gd name="connsiteY20" fmla="*/ 201422 h 526796"/>
              <a:gd name="connsiteX21" fmla="*/ 193675 w 557784"/>
              <a:gd name="connsiteY21" fmla="*/ 46482 h 526796"/>
              <a:gd name="connsiteX22" fmla="*/ 255651 w 557784"/>
              <a:gd name="connsiteY22" fmla="*/ 46482 h 526796"/>
              <a:gd name="connsiteX23" fmla="*/ 247904 w 557784"/>
              <a:gd name="connsiteY23" fmla="*/ 201422 h 526796"/>
              <a:gd name="connsiteX24" fmla="*/ 216916 w 557784"/>
              <a:gd name="connsiteY24" fmla="*/ 449326 h 526796"/>
              <a:gd name="connsiteX25" fmla="*/ 92964 w 557784"/>
              <a:gd name="connsiteY25" fmla="*/ 449326 h 526796"/>
              <a:gd name="connsiteX26" fmla="*/ 92964 w 557784"/>
              <a:gd name="connsiteY26" fmla="*/ 325374 h 526796"/>
              <a:gd name="connsiteX27" fmla="*/ 216916 w 557784"/>
              <a:gd name="connsiteY27" fmla="*/ 325374 h 526796"/>
              <a:gd name="connsiteX28" fmla="*/ 216916 w 557784"/>
              <a:gd name="connsiteY28" fmla="*/ 449326 h 526796"/>
              <a:gd name="connsiteX29" fmla="*/ 61976 w 557784"/>
              <a:gd name="connsiteY29" fmla="*/ 232410 h 526796"/>
              <a:gd name="connsiteX30" fmla="*/ 61976 w 557784"/>
              <a:gd name="connsiteY30" fmla="*/ 201422 h 526796"/>
              <a:gd name="connsiteX31" fmla="*/ 77470 w 557784"/>
              <a:gd name="connsiteY31" fmla="*/ 46482 h 526796"/>
              <a:gd name="connsiteX32" fmla="*/ 139446 w 557784"/>
              <a:gd name="connsiteY32" fmla="*/ 46482 h 526796"/>
              <a:gd name="connsiteX33" fmla="*/ 123952 w 557784"/>
              <a:gd name="connsiteY33" fmla="*/ 201422 h 526796"/>
              <a:gd name="connsiteX34" fmla="*/ 123952 w 557784"/>
              <a:gd name="connsiteY34" fmla="*/ 232410 h 526796"/>
              <a:gd name="connsiteX35" fmla="*/ 92964 w 557784"/>
              <a:gd name="connsiteY35" fmla="*/ 263398 h 526796"/>
              <a:gd name="connsiteX36" fmla="*/ 61976 w 557784"/>
              <a:gd name="connsiteY36" fmla="*/ 232410 h 526796"/>
              <a:gd name="connsiteX37" fmla="*/ 526796 w 557784"/>
              <a:gd name="connsiteY37" fmla="*/ 0 h 526796"/>
              <a:gd name="connsiteX38" fmla="*/ 30988 w 557784"/>
              <a:gd name="connsiteY38" fmla="*/ 0 h 526796"/>
              <a:gd name="connsiteX39" fmla="*/ 0 w 557784"/>
              <a:gd name="connsiteY39" fmla="*/ 201422 h 526796"/>
              <a:gd name="connsiteX40" fmla="*/ 0 w 557784"/>
              <a:gd name="connsiteY40" fmla="*/ 232410 h 526796"/>
              <a:gd name="connsiteX41" fmla="*/ 30988 w 557784"/>
              <a:gd name="connsiteY41" fmla="*/ 263398 h 526796"/>
              <a:gd name="connsiteX42" fmla="*/ 30988 w 557784"/>
              <a:gd name="connsiteY42" fmla="*/ 526796 h 526796"/>
              <a:gd name="connsiteX43" fmla="*/ 294386 w 557784"/>
              <a:gd name="connsiteY43" fmla="*/ 526796 h 526796"/>
              <a:gd name="connsiteX44" fmla="*/ 294386 w 557784"/>
              <a:gd name="connsiteY44" fmla="*/ 325374 h 526796"/>
              <a:gd name="connsiteX45" fmla="*/ 464820 w 557784"/>
              <a:gd name="connsiteY45" fmla="*/ 325374 h 526796"/>
              <a:gd name="connsiteX46" fmla="*/ 464820 w 557784"/>
              <a:gd name="connsiteY46" fmla="*/ 526796 h 526796"/>
              <a:gd name="connsiteX47" fmla="*/ 526796 w 557784"/>
              <a:gd name="connsiteY47" fmla="*/ 526796 h 526796"/>
              <a:gd name="connsiteX48" fmla="*/ 526796 w 557784"/>
              <a:gd name="connsiteY48" fmla="*/ 263398 h 526796"/>
              <a:gd name="connsiteX49" fmla="*/ 557784 w 557784"/>
              <a:gd name="connsiteY49" fmla="*/ 232410 h 526796"/>
              <a:gd name="connsiteX50" fmla="*/ 557784 w 557784"/>
              <a:gd name="connsiteY50" fmla="*/ 201422 h 526796"/>
              <a:gd name="connsiteX51" fmla="*/ 526796 w 557784"/>
              <a:gd name="connsiteY51" fmla="*/ 0 h 52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7784" h="526796">
                <a:moveTo>
                  <a:pt x="495808" y="232410"/>
                </a:moveTo>
                <a:cubicBezTo>
                  <a:pt x="495808" y="249453"/>
                  <a:pt x="481863" y="263398"/>
                  <a:pt x="464820" y="263398"/>
                </a:cubicBezTo>
                <a:cubicBezTo>
                  <a:pt x="447777" y="263398"/>
                  <a:pt x="433832" y="249453"/>
                  <a:pt x="433832" y="232410"/>
                </a:cubicBezTo>
                <a:lnTo>
                  <a:pt x="433832" y="201422"/>
                </a:lnTo>
                <a:lnTo>
                  <a:pt x="418338" y="46482"/>
                </a:lnTo>
                <a:lnTo>
                  <a:pt x="480314" y="46482"/>
                </a:lnTo>
                <a:lnTo>
                  <a:pt x="495808" y="201422"/>
                </a:lnTo>
                <a:lnTo>
                  <a:pt x="495808" y="232410"/>
                </a:lnTo>
                <a:close/>
                <a:moveTo>
                  <a:pt x="371856" y="232410"/>
                </a:moveTo>
                <a:cubicBezTo>
                  <a:pt x="371856" y="249453"/>
                  <a:pt x="357911" y="263398"/>
                  <a:pt x="340868" y="263398"/>
                </a:cubicBezTo>
                <a:cubicBezTo>
                  <a:pt x="323825" y="263398"/>
                  <a:pt x="309880" y="249453"/>
                  <a:pt x="309880" y="232410"/>
                </a:cubicBezTo>
                <a:lnTo>
                  <a:pt x="309880" y="201422"/>
                </a:lnTo>
                <a:lnTo>
                  <a:pt x="302133" y="46482"/>
                </a:lnTo>
                <a:lnTo>
                  <a:pt x="364109" y="46482"/>
                </a:lnTo>
                <a:lnTo>
                  <a:pt x="371856" y="201422"/>
                </a:lnTo>
                <a:lnTo>
                  <a:pt x="371856" y="232410"/>
                </a:lnTo>
                <a:close/>
                <a:moveTo>
                  <a:pt x="247904" y="201422"/>
                </a:moveTo>
                <a:lnTo>
                  <a:pt x="247904" y="232410"/>
                </a:lnTo>
                <a:cubicBezTo>
                  <a:pt x="247904" y="249453"/>
                  <a:pt x="233959" y="263398"/>
                  <a:pt x="216916" y="263398"/>
                </a:cubicBezTo>
                <a:cubicBezTo>
                  <a:pt x="199873" y="263398"/>
                  <a:pt x="185928" y="249453"/>
                  <a:pt x="185928" y="232410"/>
                </a:cubicBezTo>
                <a:lnTo>
                  <a:pt x="185928" y="201422"/>
                </a:lnTo>
                <a:lnTo>
                  <a:pt x="193675" y="46482"/>
                </a:lnTo>
                <a:lnTo>
                  <a:pt x="255651" y="46482"/>
                </a:lnTo>
                <a:lnTo>
                  <a:pt x="247904" y="201422"/>
                </a:lnTo>
                <a:close/>
                <a:moveTo>
                  <a:pt x="216916" y="449326"/>
                </a:moveTo>
                <a:lnTo>
                  <a:pt x="92964" y="449326"/>
                </a:lnTo>
                <a:lnTo>
                  <a:pt x="92964" y="325374"/>
                </a:lnTo>
                <a:lnTo>
                  <a:pt x="216916" y="325374"/>
                </a:lnTo>
                <a:lnTo>
                  <a:pt x="216916" y="449326"/>
                </a:lnTo>
                <a:close/>
                <a:moveTo>
                  <a:pt x="61976" y="232410"/>
                </a:moveTo>
                <a:lnTo>
                  <a:pt x="61976" y="201422"/>
                </a:lnTo>
                <a:lnTo>
                  <a:pt x="77470" y="46482"/>
                </a:lnTo>
                <a:lnTo>
                  <a:pt x="139446" y="46482"/>
                </a:lnTo>
                <a:lnTo>
                  <a:pt x="123952" y="201422"/>
                </a:lnTo>
                <a:lnTo>
                  <a:pt x="123952" y="232410"/>
                </a:lnTo>
                <a:cubicBezTo>
                  <a:pt x="123952" y="249453"/>
                  <a:pt x="110007" y="263398"/>
                  <a:pt x="92964" y="263398"/>
                </a:cubicBezTo>
                <a:cubicBezTo>
                  <a:pt x="75921" y="263398"/>
                  <a:pt x="61976" y="249453"/>
                  <a:pt x="61976" y="232410"/>
                </a:cubicBezTo>
                <a:close/>
                <a:moveTo>
                  <a:pt x="526796" y="0"/>
                </a:moveTo>
                <a:lnTo>
                  <a:pt x="30988" y="0"/>
                </a:lnTo>
                <a:lnTo>
                  <a:pt x="0" y="201422"/>
                </a:lnTo>
                <a:lnTo>
                  <a:pt x="0" y="232410"/>
                </a:lnTo>
                <a:cubicBezTo>
                  <a:pt x="0" y="249453"/>
                  <a:pt x="13945" y="263398"/>
                  <a:pt x="30988" y="263398"/>
                </a:cubicBezTo>
                <a:lnTo>
                  <a:pt x="30988" y="526796"/>
                </a:lnTo>
                <a:lnTo>
                  <a:pt x="294386" y="526796"/>
                </a:lnTo>
                <a:lnTo>
                  <a:pt x="294386" y="325374"/>
                </a:lnTo>
                <a:lnTo>
                  <a:pt x="464820" y="325374"/>
                </a:lnTo>
                <a:lnTo>
                  <a:pt x="464820" y="526796"/>
                </a:lnTo>
                <a:lnTo>
                  <a:pt x="526796" y="526796"/>
                </a:lnTo>
                <a:lnTo>
                  <a:pt x="526796" y="263398"/>
                </a:lnTo>
                <a:cubicBezTo>
                  <a:pt x="543839" y="263398"/>
                  <a:pt x="557784" y="249453"/>
                  <a:pt x="557784" y="232410"/>
                </a:cubicBezTo>
                <a:lnTo>
                  <a:pt x="557784" y="201422"/>
                </a:lnTo>
                <a:lnTo>
                  <a:pt x="526796" y="0"/>
                </a:ln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100"/>
          </a:p>
        </p:txBody>
      </p:sp>
      <p:grpSp>
        <p:nvGrpSpPr>
          <p:cNvPr id="109" name="Group 7">
            <a:extLst>
              <a:ext uri="{FF2B5EF4-FFF2-40B4-BE49-F238E27FC236}">
                <a16:creationId xmlns:a16="http://schemas.microsoft.com/office/drawing/2014/main" id="{523EAACB-A238-408B-B2AD-ACD6EF02EB3F}"/>
              </a:ext>
            </a:extLst>
          </p:cNvPr>
          <p:cNvGrpSpPr/>
          <p:nvPr/>
        </p:nvGrpSpPr>
        <p:grpSpPr>
          <a:xfrm>
            <a:off x="9977100" y="351318"/>
            <a:ext cx="1839129" cy="395914"/>
            <a:chOff x="9255448" y="5536758"/>
            <a:chExt cx="2023042" cy="435505"/>
          </a:xfrm>
          <a:solidFill>
            <a:schemeClr val="bg2"/>
          </a:solidFill>
        </p:grpSpPr>
        <p:grpSp>
          <p:nvGrpSpPr>
            <p:cNvPr id="110" name="Group 29">
              <a:extLst>
                <a:ext uri="{FF2B5EF4-FFF2-40B4-BE49-F238E27FC236}">
                  <a16:creationId xmlns:a16="http://schemas.microsoft.com/office/drawing/2014/main" id="{76C8D6D9-73B4-4D7B-A788-78ECF4C89503}"/>
                </a:ext>
              </a:extLst>
            </p:cNvPr>
            <p:cNvGrpSpPr/>
            <p:nvPr/>
          </p:nvGrpSpPr>
          <p:grpSpPr>
            <a:xfrm>
              <a:off x="9255448" y="5536758"/>
              <a:ext cx="431107" cy="431107"/>
              <a:chOff x="2973039" y="350882"/>
              <a:chExt cx="840105" cy="840105"/>
            </a:xfrm>
            <a:grpFill/>
          </p:grpSpPr>
          <p:sp>
            <p:nvSpPr>
              <p:cNvPr id="127" name="Freeform: Shape 30">
                <a:extLst>
                  <a:ext uri="{FF2B5EF4-FFF2-40B4-BE49-F238E27FC236}">
                    <a16:creationId xmlns:a16="http://schemas.microsoft.com/office/drawing/2014/main" id="{70C99AEE-7BCB-449E-8FE6-0E2D8DD35717}"/>
                  </a:ext>
                </a:extLst>
              </p:cNvPr>
              <p:cNvSpPr/>
              <p:nvPr/>
            </p:nvSpPr>
            <p:spPr>
              <a:xfrm>
                <a:off x="2973039" y="350882"/>
                <a:ext cx="840105" cy="840105"/>
              </a:xfrm>
              <a:custGeom>
                <a:avLst/>
                <a:gdLst>
                  <a:gd name="connsiteX0" fmla="*/ 424339 w 840105"/>
                  <a:gd name="connsiteY0" fmla="*/ 0 h 840105"/>
                  <a:gd name="connsiteX1" fmla="*/ 724376 w 840105"/>
                  <a:gd name="connsiteY1" fmla="*/ 124301 h 840105"/>
                  <a:gd name="connsiteX2" fmla="*/ 848677 w 840105"/>
                  <a:gd name="connsiteY2" fmla="*/ 424339 h 840105"/>
                  <a:gd name="connsiteX3" fmla="*/ 724376 w 840105"/>
                  <a:gd name="connsiteY3" fmla="*/ 724376 h 840105"/>
                  <a:gd name="connsiteX4" fmla="*/ 424339 w 840105"/>
                  <a:gd name="connsiteY4" fmla="*/ 848677 h 840105"/>
                  <a:gd name="connsiteX5" fmla="*/ 124301 w 840105"/>
                  <a:gd name="connsiteY5" fmla="*/ 724376 h 840105"/>
                  <a:gd name="connsiteX6" fmla="*/ 0 w 840105"/>
                  <a:gd name="connsiteY6" fmla="*/ 424339 h 840105"/>
                  <a:gd name="connsiteX7" fmla="*/ 124301 w 840105"/>
                  <a:gd name="connsiteY7" fmla="*/ 124301 h 840105"/>
                  <a:gd name="connsiteX8" fmla="*/ 424339 w 840105"/>
                  <a:gd name="connsiteY8" fmla="*/ 0 h 840105"/>
                  <a:gd name="connsiteX9" fmla="*/ 424339 w 840105"/>
                  <a:gd name="connsiteY9" fmla="*/ 0 h 840105"/>
                  <a:gd name="connsiteX10" fmla="*/ 701231 w 840105"/>
                  <a:gd name="connsiteY10" fmla="*/ 147447 h 840105"/>
                  <a:gd name="connsiteX11" fmla="*/ 424339 w 840105"/>
                  <a:gd name="connsiteY11" fmla="*/ 32575 h 840105"/>
                  <a:gd name="connsiteX12" fmla="*/ 147447 w 840105"/>
                  <a:gd name="connsiteY12" fmla="*/ 147447 h 840105"/>
                  <a:gd name="connsiteX13" fmla="*/ 32575 w 840105"/>
                  <a:gd name="connsiteY13" fmla="*/ 424339 h 840105"/>
                  <a:gd name="connsiteX14" fmla="*/ 147447 w 840105"/>
                  <a:gd name="connsiteY14" fmla="*/ 701230 h 840105"/>
                  <a:gd name="connsiteX15" fmla="*/ 424339 w 840105"/>
                  <a:gd name="connsiteY15" fmla="*/ 816102 h 840105"/>
                  <a:gd name="connsiteX16" fmla="*/ 701231 w 840105"/>
                  <a:gd name="connsiteY16" fmla="*/ 701230 h 840105"/>
                  <a:gd name="connsiteX17" fmla="*/ 816102 w 840105"/>
                  <a:gd name="connsiteY17" fmla="*/ 424339 h 840105"/>
                  <a:gd name="connsiteX18" fmla="*/ 701231 w 840105"/>
                  <a:gd name="connsiteY18" fmla="*/ 147447 h 840105"/>
                  <a:gd name="connsiteX19" fmla="*/ 701231 w 840105"/>
                  <a:gd name="connsiteY19" fmla="*/ 147447 h 840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0105" h="840105">
                    <a:moveTo>
                      <a:pt x="424339" y="0"/>
                    </a:moveTo>
                    <a:cubicBezTo>
                      <a:pt x="541782" y="0"/>
                      <a:pt x="647224" y="47149"/>
                      <a:pt x="724376" y="124301"/>
                    </a:cubicBezTo>
                    <a:cubicBezTo>
                      <a:pt x="801529" y="201454"/>
                      <a:pt x="848677" y="306895"/>
                      <a:pt x="848677" y="424339"/>
                    </a:cubicBezTo>
                    <a:cubicBezTo>
                      <a:pt x="848677" y="541782"/>
                      <a:pt x="801529" y="647224"/>
                      <a:pt x="724376" y="724376"/>
                    </a:cubicBezTo>
                    <a:cubicBezTo>
                      <a:pt x="647224" y="801529"/>
                      <a:pt x="541782" y="848677"/>
                      <a:pt x="424339" y="848677"/>
                    </a:cubicBezTo>
                    <a:cubicBezTo>
                      <a:pt x="306896" y="848677"/>
                      <a:pt x="201454" y="801529"/>
                      <a:pt x="124301" y="724376"/>
                    </a:cubicBezTo>
                    <a:cubicBezTo>
                      <a:pt x="47149" y="647224"/>
                      <a:pt x="0" y="541782"/>
                      <a:pt x="0" y="424339"/>
                    </a:cubicBezTo>
                    <a:cubicBezTo>
                      <a:pt x="0" y="306895"/>
                      <a:pt x="47149" y="201454"/>
                      <a:pt x="124301" y="124301"/>
                    </a:cubicBezTo>
                    <a:cubicBezTo>
                      <a:pt x="200596" y="47149"/>
                      <a:pt x="306896" y="0"/>
                      <a:pt x="424339" y="0"/>
                    </a:cubicBezTo>
                    <a:lnTo>
                      <a:pt x="424339" y="0"/>
                    </a:lnTo>
                    <a:close/>
                    <a:moveTo>
                      <a:pt x="701231" y="147447"/>
                    </a:moveTo>
                    <a:cubicBezTo>
                      <a:pt x="630079" y="76295"/>
                      <a:pt x="532352" y="32575"/>
                      <a:pt x="424339" y="32575"/>
                    </a:cubicBezTo>
                    <a:cubicBezTo>
                      <a:pt x="316325" y="32575"/>
                      <a:pt x="218599" y="76295"/>
                      <a:pt x="147447" y="147447"/>
                    </a:cubicBezTo>
                    <a:cubicBezTo>
                      <a:pt x="76295" y="218599"/>
                      <a:pt x="32575" y="316325"/>
                      <a:pt x="32575" y="424339"/>
                    </a:cubicBezTo>
                    <a:cubicBezTo>
                      <a:pt x="32575" y="532352"/>
                      <a:pt x="76295" y="630079"/>
                      <a:pt x="147447" y="701230"/>
                    </a:cubicBezTo>
                    <a:cubicBezTo>
                      <a:pt x="218599" y="772382"/>
                      <a:pt x="316325" y="816102"/>
                      <a:pt x="424339" y="816102"/>
                    </a:cubicBezTo>
                    <a:cubicBezTo>
                      <a:pt x="532352" y="816102"/>
                      <a:pt x="630079" y="772382"/>
                      <a:pt x="701231" y="701230"/>
                    </a:cubicBezTo>
                    <a:cubicBezTo>
                      <a:pt x="772382" y="630079"/>
                      <a:pt x="816102" y="532352"/>
                      <a:pt x="816102" y="424339"/>
                    </a:cubicBezTo>
                    <a:cubicBezTo>
                      <a:pt x="815245" y="316325"/>
                      <a:pt x="771525" y="218599"/>
                      <a:pt x="701231" y="147447"/>
                    </a:cubicBezTo>
                    <a:lnTo>
                      <a:pt x="701231" y="147447"/>
                    </a:lnTo>
                    <a:close/>
                  </a:path>
                </a:pathLst>
              </a:custGeom>
              <a:grpFill/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31">
                <a:extLst>
                  <a:ext uri="{FF2B5EF4-FFF2-40B4-BE49-F238E27FC236}">
                    <a16:creationId xmlns:a16="http://schemas.microsoft.com/office/drawing/2014/main" id="{2FFCDA3E-25B0-4A92-B3AB-1B5DD4FBD998}"/>
                  </a:ext>
                </a:extLst>
              </p:cNvPr>
              <p:cNvSpPr/>
              <p:nvPr/>
            </p:nvSpPr>
            <p:spPr>
              <a:xfrm>
                <a:off x="3296223" y="558337"/>
                <a:ext cx="197168" cy="428625"/>
              </a:xfrm>
              <a:custGeom>
                <a:avLst/>
                <a:gdLst>
                  <a:gd name="connsiteX0" fmla="*/ 132874 w 197167"/>
                  <a:gd name="connsiteY0" fmla="*/ 130302 h 428625"/>
                  <a:gd name="connsiteX1" fmla="*/ 132874 w 197167"/>
                  <a:gd name="connsiteY1" fmla="*/ 95155 h 428625"/>
                  <a:gd name="connsiteX2" fmla="*/ 151733 w 197167"/>
                  <a:gd name="connsiteY2" fmla="*/ 74581 h 428625"/>
                  <a:gd name="connsiteX3" fmla="*/ 200597 w 197167"/>
                  <a:gd name="connsiteY3" fmla="*/ 74581 h 428625"/>
                  <a:gd name="connsiteX4" fmla="*/ 200597 w 197167"/>
                  <a:gd name="connsiteY4" fmla="*/ 0 h 428625"/>
                  <a:gd name="connsiteX5" fmla="*/ 133731 w 197167"/>
                  <a:gd name="connsiteY5" fmla="*/ 0 h 428625"/>
                  <a:gd name="connsiteX6" fmla="*/ 42863 w 197167"/>
                  <a:gd name="connsiteY6" fmla="*/ 90868 h 428625"/>
                  <a:gd name="connsiteX7" fmla="*/ 42863 w 197167"/>
                  <a:gd name="connsiteY7" fmla="*/ 130302 h 428625"/>
                  <a:gd name="connsiteX8" fmla="*/ 0 w 197167"/>
                  <a:gd name="connsiteY8" fmla="*/ 130302 h 428625"/>
                  <a:gd name="connsiteX9" fmla="*/ 0 w 197167"/>
                  <a:gd name="connsiteY9" fmla="*/ 182594 h 428625"/>
                  <a:gd name="connsiteX10" fmla="*/ 0 w 197167"/>
                  <a:gd name="connsiteY10" fmla="*/ 216884 h 428625"/>
                  <a:gd name="connsiteX11" fmla="*/ 43720 w 197167"/>
                  <a:gd name="connsiteY11" fmla="*/ 216884 h 428625"/>
                  <a:gd name="connsiteX12" fmla="*/ 43720 w 197167"/>
                  <a:gd name="connsiteY12" fmla="*/ 433769 h 428625"/>
                  <a:gd name="connsiteX13" fmla="*/ 130302 w 197167"/>
                  <a:gd name="connsiteY13" fmla="*/ 433769 h 428625"/>
                  <a:gd name="connsiteX14" fmla="*/ 130302 w 197167"/>
                  <a:gd name="connsiteY14" fmla="*/ 216884 h 428625"/>
                  <a:gd name="connsiteX15" fmla="*/ 193738 w 197167"/>
                  <a:gd name="connsiteY15" fmla="*/ 216884 h 428625"/>
                  <a:gd name="connsiteX16" fmla="*/ 196310 w 197167"/>
                  <a:gd name="connsiteY16" fmla="*/ 182594 h 428625"/>
                  <a:gd name="connsiteX17" fmla="*/ 201454 w 197167"/>
                  <a:gd name="connsiteY17" fmla="*/ 130302 h 428625"/>
                  <a:gd name="connsiteX18" fmla="*/ 132874 w 197167"/>
                  <a:gd name="connsiteY18" fmla="*/ 130302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167" h="428625">
                    <a:moveTo>
                      <a:pt x="132874" y="130302"/>
                    </a:moveTo>
                    <a:lnTo>
                      <a:pt x="132874" y="95155"/>
                    </a:lnTo>
                    <a:cubicBezTo>
                      <a:pt x="132874" y="78867"/>
                      <a:pt x="144018" y="74581"/>
                      <a:pt x="151733" y="74581"/>
                    </a:cubicBezTo>
                    <a:cubicBezTo>
                      <a:pt x="159448" y="74581"/>
                      <a:pt x="200597" y="74581"/>
                      <a:pt x="200597" y="74581"/>
                    </a:cubicBezTo>
                    <a:lnTo>
                      <a:pt x="200597" y="0"/>
                    </a:lnTo>
                    <a:lnTo>
                      <a:pt x="133731" y="0"/>
                    </a:lnTo>
                    <a:cubicBezTo>
                      <a:pt x="59150" y="0"/>
                      <a:pt x="42863" y="54864"/>
                      <a:pt x="42863" y="90868"/>
                    </a:cubicBezTo>
                    <a:lnTo>
                      <a:pt x="42863" y="130302"/>
                    </a:lnTo>
                    <a:lnTo>
                      <a:pt x="0" y="130302"/>
                    </a:lnTo>
                    <a:lnTo>
                      <a:pt x="0" y="182594"/>
                    </a:lnTo>
                    <a:lnTo>
                      <a:pt x="0" y="216884"/>
                    </a:lnTo>
                    <a:lnTo>
                      <a:pt x="43720" y="216884"/>
                    </a:lnTo>
                    <a:cubicBezTo>
                      <a:pt x="43720" y="315468"/>
                      <a:pt x="43720" y="433769"/>
                      <a:pt x="43720" y="433769"/>
                    </a:cubicBezTo>
                    <a:lnTo>
                      <a:pt x="130302" y="433769"/>
                    </a:lnTo>
                    <a:cubicBezTo>
                      <a:pt x="130302" y="433769"/>
                      <a:pt x="130302" y="313754"/>
                      <a:pt x="130302" y="216884"/>
                    </a:cubicBezTo>
                    <a:lnTo>
                      <a:pt x="193738" y="216884"/>
                    </a:lnTo>
                    <a:lnTo>
                      <a:pt x="196310" y="182594"/>
                    </a:lnTo>
                    <a:lnTo>
                      <a:pt x="201454" y="130302"/>
                    </a:lnTo>
                    <a:lnTo>
                      <a:pt x="132874" y="130302"/>
                    </a:lnTo>
                    <a:close/>
                  </a:path>
                </a:pathLst>
              </a:custGeom>
              <a:grpFill/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11" name="Group 32">
              <a:extLst>
                <a:ext uri="{FF2B5EF4-FFF2-40B4-BE49-F238E27FC236}">
                  <a16:creationId xmlns:a16="http://schemas.microsoft.com/office/drawing/2014/main" id="{0E4F6B5E-498C-4E96-A3B4-5A4ADC1B32A2}"/>
                </a:ext>
              </a:extLst>
            </p:cNvPr>
            <p:cNvGrpSpPr/>
            <p:nvPr/>
          </p:nvGrpSpPr>
          <p:grpSpPr>
            <a:xfrm>
              <a:off x="10311183" y="5536758"/>
              <a:ext cx="435505" cy="431107"/>
              <a:chOff x="7291008" y="350882"/>
              <a:chExt cx="848678" cy="840105"/>
            </a:xfrm>
            <a:grpFill/>
          </p:grpSpPr>
          <p:sp>
            <p:nvSpPr>
              <p:cNvPr id="119" name="Freeform: Shape 33">
                <a:extLst>
                  <a:ext uri="{FF2B5EF4-FFF2-40B4-BE49-F238E27FC236}">
                    <a16:creationId xmlns:a16="http://schemas.microsoft.com/office/drawing/2014/main" id="{A127DDAE-3894-49C1-A1EA-12538B6AA89E}"/>
                  </a:ext>
                </a:extLst>
              </p:cNvPr>
              <p:cNvSpPr/>
              <p:nvPr/>
            </p:nvSpPr>
            <p:spPr>
              <a:xfrm>
                <a:off x="7291008" y="350882"/>
                <a:ext cx="848678" cy="840105"/>
              </a:xfrm>
              <a:custGeom>
                <a:avLst/>
                <a:gdLst>
                  <a:gd name="connsiteX0" fmla="*/ 424339 w 848677"/>
                  <a:gd name="connsiteY0" fmla="*/ 0 h 840105"/>
                  <a:gd name="connsiteX1" fmla="*/ 724376 w 848677"/>
                  <a:gd name="connsiteY1" fmla="*/ 124301 h 840105"/>
                  <a:gd name="connsiteX2" fmla="*/ 848678 w 848677"/>
                  <a:gd name="connsiteY2" fmla="*/ 424339 h 840105"/>
                  <a:gd name="connsiteX3" fmla="*/ 724376 w 848677"/>
                  <a:gd name="connsiteY3" fmla="*/ 724376 h 840105"/>
                  <a:gd name="connsiteX4" fmla="*/ 424339 w 848677"/>
                  <a:gd name="connsiteY4" fmla="*/ 848677 h 840105"/>
                  <a:gd name="connsiteX5" fmla="*/ 124301 w 848677"/>
                  <a:gd name="connsiteY5" fmla="*/ 724376 h 840105"/>
                  <a:gd name="connsiteX6" fmla="*/ 0 w 848677"/>
                  <a:gd name="connsiteY6" fmla="*/ 424339 h 840105"/>
                  <a:gd name="connsiteX7" fmla="*/ 124301 w 848677"/>
                  <a:gd name="connsiteY7" fmla="*/ 124301 h 840105"/>
                  <a:gd name="connsiteX8" fmla="*/ 424339 w 848677"/>
                  <a:gd name="connsiteY8" fmla="*/ 0 h 840105"/>
                  <a:gd name="connsiteX9" fmla="*/ 424339 w 848677"/>
                  <a:gd name="connsiteY9" fmla="*/ 0 h 840105"/>
                  <a:gd name="connsiteX10" fmla="*/ 701230 w 848677"/>
                  <a:gd name="connsiteY10" fmla="*/ 147447 h 840105"/>
                  <a:gd name="connsiteX11" fmla="*/ 424339 w 848677"/>
                  <a:gd name="connsiteY11" fmla="*/ 32575 h 840105"/>
                  <a:gd name="connsiteX12" fmla="*/ 147447 w 848677"/>
                  <a:gd name="connsiteY12" fmla="*/ 147447 h 840105"/>
                  <a:gd name="connsiteX13" fmla="*/ 32575 w 848677"/>
                  <a:gd name="connsiteY13" fmla="*/ 424339 h 840105"/>
                  <a:gd name="connsiteX14" fmla="*/ 147447 w 848677"/>
                  <a:gd name="connsiteY14" fmla="*/ 701230 h 840105"/>
                  <a:gd name="connsiteX15" fmla="*/ 424339 w 848677"/>
                  <a:gd name="connsiteY15" fmla="*/ 816102 h 840105"/>
                  <a:gd name="connsiteX16" fmla="*/ 701230 w 848677"/>
                  <a:gd name="connsiteY16" fmla="*/ 701230 h 840105"/>
                  <a:gd name="connsiteX17" fmla="*/ 816102 w 848677"/>
                  <a:gd name="connsiteY17" fmla="*/ 424339 h 840105"/>
                  <a:gd name="connsiteX18" fmla="*/ 701230 w 848677"/>
                  <a:gd name="connsiteY18" fmla="*/ 147447 h 840105"/>
                  <a:gd name="connsiteX19" fmla="*/ 701230 w 848677"/>
                  <a:gd name="connsiteY19" fmla="*/ 147447 h 840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8677" h="840105">
                    <a:moveTo>
                      <a:pt x="424339" y="0"/>
                    </a:moveTo>
                    <a:cubicBezTo>
                      <a:pt x="541782" y="0"/>
                      <a:pt x="647224" y="47149"/>
                      <a:pt x="724376" y="124301"/>
                    </a:cubicBezTo>
                    <a:cubicBezTo>
                      <a:pt x="801529" y="201454"/>
                      <a:pt x="848678" y="306895"/>
                      <a:pt x="848678" y="424339"/>
                    </a:cubicBezTo>
                    <a:cubicBezTo>
                      <a:pt x="848678" y="541782"/>
                      <a:pt x="801529" y="647224"/>
                      <a:pt x="724376" y="724376"/>
                    </a:cubicBezTo>
                    <a:cubicBezTo>
                      <a:pt x="647224" y="801529"/>
                      <a:pt x="541782" y="848677"/>
                      <a:pt x="424339" y="848677"/>
                    </a:cubicBezTo>
                    <a:cubicBezTo>
                      <a:pt x="306895" y="848677"/>
                      <a:pt x="201454" y="801529"/>
                      <a:pt x="124301" y="724376"/>
                    </a:cubicBezTo>
                    <a:cubicBezTo>
                      <a:pt x="47149" y="647224"/>
                      <a:pt x="0" y="541782"/>
                      <a:pt x="0" y="424339"/>
                    </a:cubicBezTo>
                    <a:cubicBezTo>
                      <a:pt x="0" y="306895"/>
                      <a:pt x="47149" y="201454"/>
                      <a:pt x="124301" y="124301"/>
                    </a:cubicBezTo>
                    <a:cubicBezTo>
                      <a:pt x="201454" y="47149"/>
                      <a:pt x="306895" y="0"/>
                      <a:pt x="424339" y="0"/>
                    </a:cubicBezTo>
                    <a:lnTo>
                      <a:pt x="424339" y="0"/>
                    </a:lnTo>
                    <a:close/>
                    <a:moveTo>
                      <a:pt x="701230" y="147447"/>
                    </a:moveTo>
                    <a:cubicBezTo>
                      <a:pt x="630079" y="76295"/>
                      <a:pt x="532352" y="32575"/>
                      <a:pt x="424339" y="32575"/>
                    </a:cubicBezTo>
                    <a:cubicBezTo>
                      <a:pt x="316325" y="32575"/>
                      <a:pt x="218599" y="76295"/>
                      <a:pt x="147447" y="147447"/>
                    </a:cubicBezTo>
                    <a:cubicBezTo>
                      <a:pt x="76295" y="218599"/>
                      <a:pt x="32575" y="316325"/>
                      <a:pt x="32575" y="424339"/>
                    </a:cubicBezTo>
                    <a:cubicBezTo>
                      <a:pt x="32575" y="532352"/>
                      <a:pt x="76295" y="630079"/>
                      <a:pt x="147447" y="701230"/>
                    </a:cubicBezTo>
                    <a:cubicBezTo>
                      <a:pt x="218599" y="772382"/>
                      <a:pt x="316325" y="816102"/>
                      <a:pt x="424339" y="816102"/>
                    </a:cubicBezTo>
                    <a:cubicBezTo>
                      <a:pt x="532352" y="816102"/>
                      <a:pt x="630079" y="772382"/>
                      <a:pt x="701230" y="701230"/>
                    </a:cubicBezTo>
                    <a:cubicBezTo>
                      <a:pt x="772382" y="630079"/>
                      <a:pt x="816102" y="532352"/>
                      <a:pt x="816102" y="424339"/>
                    </a:cubicBezTo>
                    <a:cubicBezTo>
                      <a:pt x="816102" y="316325"/>
                      <a:pt x="772382" y="218599"/>
                      <a:pt x="701230" y="147447"/>
                    </a:cubicBezTo>
                    <a:lnTo>
                      <a:pt x="701230" y="147447"/>
                    </a:lnTo>
                    <a:close/>
                  </a:path>
                </a:pathLst>
              </a:custGeom>
              <a:grpFill/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6" name="Freeform: Shape 34">
                <a:extLst>
                  <a:ext uri="{FF2B5EF4-FFF2-40B4-BE49-F238E27FC236}">
                    <a16:creationId xmlns:a16="http://schemas.microsoft.com/office/drawing/2014/main" id="{0EC3EB12-E8F4-4515-917F-2954151B473A}"/>
                  </a:ext>
                </a:extLst>
              </p:cNvPr>
              <p:cNvSpPr/>
              <p:nvPr/>
            </p:nvSpPr>
            <p:spPr>
              <a:xfrm>
                <a:off x="7491952" y="631393"/>
                <a:ext cx="445770" cy="282893"/>
              </a:xfrm>
              <a:custGeom>
                <a:avLst/>
                <a:gdLst>
                  <a:gd name="connsiteX0" fmla="*/ 267114 w 445770"/>
                  <a:gd name="connsiteY0" fmla="*/ 114682 h 282892"/>
                  <a:gd name="connsiteX1" fmla="*/ 172816 w 445770"/>
                  <a:gd name="connsiteY1" fmla="*/ 114682 h 282892"/>
                  <a:gd name="connsiteX2" fmla="*/ 146242 w 445770"/>
                  <a:gd name="connsiteY2" fmla="*/ 114682 h 282892"/>
                  <a:gd name="connsiteX3" fmla="*/ 141956 w 445770"/>
                  <a:gd name="connsiteY3" fmla="*/ 118111 h 282892"/>
                  <a:gd name="connsiteX4" fmla="*/ 141956 w 445770"/>
                  <a:gd name="connsiteY4" fmla="*/ 172975 h 282892"/>
                  <a:gd name="connsiteX5" fmla="*/ 218251 w 445770"/>
                  <a:gd name="connsiteY5" fmla="*/ 172975 h 282892"/>
                  <a:gd name="connsiteX6" fmla="*/ 215679 w 445770"/>
                  <a:gd name="connsiteY6" fmla="*/ 182405 h 282892"/>
                  <a:gd name="connsiteX7" fmla="*/ 129097 w 445770"/>
                  <a:gd name="connsiteY7" fmla="*/ 227839 h 282892"/>
                  <a:gd name="connsiteX8" fmla="*/ 60517 w 445770"/>
                  <a:gd name="connsiteY8" fmla="*/ 127541 h 282892"/>
                  <a:gd name="connsiteX9" fmla="*/ 66517 w 445770"/>
                  <a:gd name="connsiteY9" fmla="*/ 107824 h 282892"/>
                  <a:gd name="connsiteX10" fmla="*/ 160815 w 445770"/>
                  <a:gd name="connsiteY10" fmla="*/ 60675 h 282892"/>
                  <a:gd name="connsiteX11" fmla="*/ 196819 w 445770"/>
                  <a:gd name="connsiteY11" fmla="*/ 79535 h 282892"/>
                  <a:gd name="connsiteX12" fmla="*/ 238825 w 445770"/>
                  <a:gd name="connsiteY12" fmla="*/ 37529 h 282892"/>
                  <a:gd name="connsiteX13" fmla="*/ 235396 w 445770"/>
                  <a:gd name="connsiteY13" fmla="*/ 34100 h 282892"/>
                  <a:gd name="connsiteX14" fmla="*/ 119667 w 445770"/>
                  <a:gd name="connsiteY14" fmla="*/ 2382 h 282892"/>
                  <a:gd name="connsiteX15" fmla="*/ 2223 w 445770"/>
                  <a:gd name="connsiteY15" fmla="*/ 119825 h 282892"/>
                  <a:gd name="connsiteX16" fmla="*/ 9082 w 445770"/>
                  <a:gd name="connsiteY16" fmla="*/ 196121 h 282892"/>
                  <a:gd name="connsiteX17" fmla="*/ 159958 w 445770"/>
                  <a:gd name="connsiteY17" fmla="*/ 286989 h 282892"/>
                  <a:gd name="connsiteX18" fmla="*/ 243111 w 445770"/>
                  <a:gd name="connsiteY18" fmla="*/ 248413 h 282892"/>
                  <a:gd name="connsiteX19" fmla="*/ 279116 w 445770"/>
                  <a:gd name="connsiteY19" fmla="*/ 124112 h 282892"/>
                  <a:gd name="connsiteX20" fmla="*/ 267114 w 445770"/>
                  <a:gd name="connsiteY20" fmla="*/ 114682 h 282892"/>
                  <a:gd name="connsiteX21" fmla="*/ 267114 w 445770"/>
                  <a:gd name="connsiteY21" fmla="*/ 114682 h 282892"/>
                  <a:gd name="connsiteX22" fmla="*/ 408560 w 445770"/>
                  <a:gd name="connsiteY22" fmla="*/ 118968 h 282892"/>
                  <a:gd name="connsiteX23" fmla="*/ 399131 w 445770"/>
                  <a:gd name="connsiteY23" fmla="*/ 118968 h 282892"/>
                  <a:gd name="connsiteX24" fmla="*/ 399131 w 445770"/>
                  <a:gd name="connsiteY24" fmla="*/ 117254 h 282892"/>
                  <a:gd name="connsiteX25" fmla="*/ 399131 w 445770"/>
                  <a:gd name="connsiteY25" fmla="*/ 110396 h 282892"/>
                  <a:gd name="connsiteX26" fmla="*/ 399131 w 445770"/>
                  <a:gd name="connsiteY26" fmla="*/ 74391 h 282892"/>
                  <a:gd name="connsiteX27" fmla="*/ 395701 w 445770"/>
                  <a:gd name="connsiteY27" fmla="*/ 69248 h 282892"/>
                  <a:gd name="connsiteX28" fmla="*/ 362269 w 445770"/>
                  <a:gd name="connsiteY28" fmla="*/ 68390 h 282892"/>
                  <a:gd name="connsiteX29" fmla="*/ 362269 w 445770"/>
                  <a:gd name="connsiteY29" fmla="*/ 110396 h 282892"/>
                  <a:gd name="connsiteX30" fmla="*/ 362269 w 445770"/>
                  <a:gd name="connsiteY30" fmla="*/ 118111 h 282892"/>
                  <a:gd name="connsiteX31" fmla="*/ 311691 w 445770"/>
                  <a:gd name="connsiteY31" fmla="*/ 118111 h 282892"/>
                  <a:gd name="connsiteX32" fmla="*/ 311691 w 445770"/>
                  <a:gd name="connsiteY32" fmla="*/ 127541 h 282892"/>
                  <a:gd name="connsiteX33" fmla="*/ 313406 w 445770"/>
                  <a:gd name="connsiteY33" fmla="*/ 154973 h 282892"/>
                  <a:gd name="connsiteX34" fmla="*/ 339980 w 445770"/>
                  <a:gd name="connsiteY34" fmla="*/ 155830 h 282892"/>
                  <a:gd name="connsiteX35" fmla="*/ 363126 w 445770"/>
                  <a:gd name="connsiteY35" fmla="*/ 155830 h 282892"/>
                  <a:gd name="connsiteX36" fmla="*/ 363126 w 445770"/>
                  <a:gd name="connsiteY36" fmla="*/ 205550 h 282892"/>
                  <a:gd name="connsiteX37" fmla="*/ 399988 w 445770"/>
                  <a:gd name="connsiteY37" fmla="*/ 205550 h 282892"/>
                  <a:gd name="connsiteX38" fmla="*/ 399988 w 445770"/>
                  <a:gd name="connsiteY38" fmla="*/ 155830 h 282892"/>
                  <a:gd name="connsiteX39" fmla="*/ 449708 w 445770"/>
                  <a:gd name="connsiteY39" fmla="*/ 155830 h 282892"/>
                  <a:gd name="connsiteX40" fmla="*/ 449708 w 445770"/>
                  <a:gd name="connsiteY40" fmla="*/ 127541 h 282892"/>
                  <a:gd name="connsiteX41" fmla="*/ 449708 w 445770"/>
                  <a:gd name="connsiteY41" fmla="*/ 118968 h 282892"/>
                  <a:gd name="connsiteX42" fmla="*/ 408560 w 445770"/>
                  <a:gd name="connsiteY42" fmla="*/ 118968 h 282892"/>
                  <a:gd name="connsiteX43" fmla="*/ 408560 w 445770"/>
                  <a:gd name="connsiteY43" fmla="*/ 118968 h 282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5770" h="282892">
                    <a:moveTo>
                      <a:pt x="267114" y="114682"/>
                    </a:moveTo>
                    <a:cubicBezTo>
                      <a:pt x="235396" y="114682"/>
                      <a:pt x="204535" y="114682"/>
                      <a:pt x="172816" y="114682"/>
                    </a:cubicBezTo>
                    <a:cubicBezTo>
                      <a:pt x="164244" y="114682"/>
                      <a:pt x="154814" y="113825"/>
                      <a:pt x="146242" y="114682"/>
                    </a:cubicBezTo>
                    <a:cubicBezTo>
                      <a:pt x="144527" y="114682"/>
                      <a:pt x="141956" y="116396"/>
                      <a:pt x="141956" y="118111"/>
                    </a:cubicBezTo>
                    <a:cubicBezTo>
                      <a:pt x="141956" y="136113"/>
                      <a:pt x="141956" y="154115"/>
                      <a:pt x="141956" y="172975"/>
                    </a:cubicBezTo>
                    <a:cubicBezTo>
                      <a:pt x="167673" y="172975"/>
                      <a:pt x="192533" y="172975"/>
                      <a:pt x="218251" y="172975"/>
                    </a:cubicBezTo>
                    <a:cubicBezTo>
                      <a:pt x="217394" y="176404"/>
                      <a:pt x="216536" y="179833"/>
                      <a:pt x="215679" y="182405"/>
                    </a:cubicBezTo>
                    <a:cubicBezTo>
                      <a:pt x="204535" y="217552"/>
                      <a:pt x="168530" y="234697"/>
                      <a:pt x="129097" y="227839"/>
                    </a:cubicBezTo>
                    <a:cubicBezTo>
                      <a:pt x="81091" y="220124"/>
                      <a:pt x="51944" y="175547"/>
                      <a:pt x="60517" y="127541"/>
                    </a:cubicBezTo>
                    <a:cubicBezTo>
                      <a:pt x="61374" y="120683"/>
                      <a:pt x="63946" y="113825"/>
                      <a:pt x="66517" y="107824"/>
                    </a:cubicBezTo>
                    <a:cubicBezTo>
                      <a:pt x="82805" y="72677"/>
                      <a:pt x="121381" y="52103"/>
                      <a:pt x="160815" y="60675"/>
                    </a:cubicBezTo>
                    <a:cubicBezTo>
                      <a:pt x="174531" y="64104"/>
                      <a:pt x="186532" y="70105"/>
                      <a:pt x="196819" y="79535"/>
                    </a:cubicBezTo>
                    <a:cubicBezTo>
                      <a:pt x="210536" y="65819"/>
                      <a:pt x="224251" y="52103"/>
                      <a:pt x="238825" y="37529"/>
                    </a:cubicBezTo>
                    <a:cubicBezTo>
                      <a:pt x="237967" y="36672"/>
                      <a:pt x="236253" y="35815"/>
                      <a:pt x="235396" y="34100"/>
                    </a:cubicBezTo>
                    <a:cubicBezTo>
                      <a:pt x="201963" y="5811"/>
                      <a:pt x="162529" y="-5333"/>
                      <a:pt x="119667" y="2382"/>
                    </a:cubicBezTo>
                    <a:cubicBezTo>
                      <a:pt x="57088" y="12669"/>
                      <a:pt x="11654" y="61532"/>
                      <a:pt x="2223" y="119825"/>
                    </a:cubicBezTo>
                    <a:cubicBezTo>
                      <a:pt x="-2063" y="144686"/>
                      <a:pt x="-348" y="170403"/>
                      <a:pt x="9082" y="196121"/>
                    </a:cubicBezTo>
                    <a:cubicBezTo>
                      <a:pt x="33085" y="256985"/>
                      <a:pt x="94807" y="294704"/>
                      <a:pt x="159958" y="286989"/>
                    </a:cubicBezTo>
                    <a:cubicBezTo>
                      <a:pt x="192533" y="283560"/>
                      <a:pt x="220822" y="271559"/>
                      <a:pt x="243111" y="248413"/>
                    </a:cubicBezTo>
                    <a:cubicBezTo>
                      <a:pt x="276544" y="213266"/>
                      <a:pt x="285116" y="171260"/>
                      <a:pt x="279116" y="124112"/>
                    </a:cubicBezTo>
                    <a:cubicBezTo>
                      <a:pt x="277401" y="115539"/>
                      <a:pt x="273972" y="114682"/>
                      <a:pt x="267114" y="114682"/>
                    </a:cubicBezTo>
                    <a:lnTo>
                      <a:pt x="267114" y="114682"/>
                    </a:lnTo>
                    <a:close/>
                    <a:moveTo>
                      <a:pt x="408560" y="118968"/>
                    </a:moveTo>
                    <a:cubicBezTo>
                      <a:pt x="405989" y="118968"/>
                      <a:pt x="402559" y="118968"/>
                      <a:pt x="399131" y="118968"/>
                    </a:cubicBezTo>
                    <a:cubicBezTo>
                      <a:pt x="399131" y="118111"/>
                      <a:pt x="399131" y="117254"/>
                      <a:pt x="399131" y="117254"/>
                    </a:cubicBezTo>
                    <a:cubicBezTo>
                      <a:pt x="399131" y="114682"/>
                      <a:pt x="399131" y="112967"/>
                      <a:pt x="399131" y="110396"/>
                    </a:cubicBezTo>
                    <a:cubicBezTo>
                      <a:pt x="399131" y="98394"/>
                      <a:pt x="399131" y="86393"/>
                      <a:pt x="399131" y="74391"/>
                    </a:cubicBezTo>
                    <a:cubicBezTo>
                      <a:pt x="399131" y="72677"/>
                      <a:pt x="396559" y="69248"/>
                      <a:pt x="395701" y="69248"/>
                    </a:cubicBezTo>
                    <a:cubicBezTo>
                      <a:pt x="384557" y="68390"/>
                      <a:pt x="374270" y="68390"/>
                      <a:pt x="362269" y="68390"/>
                    </a:cubicBezTo>
                    <a:cubicBezTo>
                      <a:pt x="362269" y="82964"/>
                      <a:pt x="362269" y="96680"/>
                      <a:pt x="362269" y="110396"/>
                    </a:cubicBezTo>
                    <a:cubicBezTo>
                      <a:pt x="362269" y="112967"/>
                      <a:pt x="362269" y="115539"/>
                      <a:pt x="362269" y="118111"/>
                    </a:cubicBezTo>
                    <a:cubicBezTo>
                      <a:pt x="345124" y="118111"/>
                      <a:pt x="328836" y="118111"/>
                      <a:pt x="311691" y="118111"/>
                    </a:cubicBezTo>
                    <a:cubicBezTo>
                      <a:pt x="311691" y="122397"/>
                      <a:pt x="311691" y="124969"/>
                      <a:pt x="311691" y="127541"/>
                    </a:cubicBezTo>
                    <a:cubicBezTo>
                      <a:pt x="312548" y="136113"/>
                      <a:pt x="312548" y="145543"/>
                      <a:pt x="313406" y="154973"/>
                    </a:cubicBezTo>
                    <a:cubicBezTo>
                      <a:pt x="321978" y="155830"/>
                      <a:pt x="330551" y="155830"/>
                      <a:pt x="339980" y="155830"/>
                    </a:cubicBezTo>
                    <a:cubicBezTo>
                      <a:pt x="347696" y="155830"/>
                      <a:pt x="354554" y="155830"/>
                      <a:pt x="363126" y="155830"/>
                    </a:cubicBezTo>
                    <a:cubicBezTo>
                      <a:pt x="363126" y="172975"/>
                      <a:pt x="363126" y="189263"/>
                      <a:pt x="363126" y="205550"/>
                    </a:cubicBezTo>
                    <a:cubicBezTo>
                      <a:pt x="375985" y="205550"/>
                      <a:pt x="387129" y="205550"/>
                      <a:pt x="399988" y="205550"/>
                    </a:cubicBezTo>
                    <a:cubicBezTo>
                      <a:pt x="399988" y="189263"/>
                      <a:pt x="399988" y="172975"/>
                      <a:pt x="399988" y="155830"/>
                    </a:cubicBezTo>
                    <a:cubicBezTo>
                      <a:pt x="417133" y="155830"/>
                      <a:pt x="432563" y="155830"/>
                      <a:pt x="449708" y="155830"/>
                    </a:cubicBezTo>
                    <a:cubicBezTo>
                      <a:pt x="449708" y="146400"/>
                      <a:pt x="449708" y="136970"/>
                      <a:pt x="449708" y="127541"/>
                    </a:cubicBezTo>
                    <a:cubicBezTo>
                      <a:pt x="449708" y="124112"/>
                      <a:pt x="449708" y="121540"/>
                      <a:pt x="449708" y="118968"/>
                    </a:cubicBezTo>
                    <a:cubicBezTo>
                      <a:pt x="435992" y="118968"/>
                      <a:pt x="422276" y="118968"/>
                      <a:pt x="408560" y="118968"/>
                    </a:cubicBezTo>
                    <a:lnTo>
                      <a:pt x="408560" y="118968"/>
                    </a:lnTo>
                    <a:close/>
                  </a:path>
                </a:pathLst>
              </a:custGeom>
              <a:grpFill/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12" name="Group 35">
              <a:extLst>
                <a:ext uri="{FF2B5EF4-FFF2-40B4-BE49-F238E27FC236}">
                  <a16:creationId xmlns:a16="http://schemas.microsoft.com/office/drawing/2014/main" id="{C446BFB9-082F-4226-8131-6F8C69110D20}"/>
                </a:ext>
              </a:extLst>
            </p:cNvPr>
            <p:cNvGrpSpPr/>
            <p:nvPr/>
          </p:nvGrpSpPr>
          <p:grpSpPr>
            <a:xfrm>
              <a:off x="10842985" y="5536758"/>
              <a:ext cx="435505" cy="435505"/>
              <a:chOff x="8370285" y="1405300"/>
              <a:chExt cx="848678" cy="848678"/>
            </a:xfrm>
            <a:grpFill/>
          </p:grpSpPr>
          <p:sp>
            <p:nvSpPr>
              <p:cNvPr id="116" name="Freeform: Shape 36">
                <a:extLst>
                  <a:ext uri="{FF2B5EF4-FFF2-40B4-BE49-F238E27FC236}">
                    <a16:creationId xmlns:a16="http://schemas.microsoft.com/office/drawing/2014/main" id="{8EED04F0-1E09-491D-87E7-0003BC9E2906}"/>
                  </a:ext>
                </a:extLst>
              </p:cNvPr>
              <p:cNvSpPr/>
              <p:nvPr/>
            </p:nvSpPr>
            <p:spPr>
              <a:xfrm>
                <a:off x="8370285" y="1405300"/>
                <a:ext cx="848678" cy="848678"/>
              </a:xfrm>
              <a:custGeom>
                <a:avLst/>
                <a:gdLst>
                  <a:gd name="connsiteX0" fmla="*/ 424339 w 848677"/>
                  <a:gd name="connsiteY0" fmla="*/ 0 h 848677"/>
                  <a:gd name="connsiteX1" fmla="*/ 724376 w 848677"/>
                  <a:gd name="connsiteY1" fmla="*/ 124301 h 848677"/>
                  <a:gd name="connsiteX2" fmla="*/ 848678 w 848677"/>
                  <a:gd name="connsiteY2" fmla="*/ 424339 h 848677"/>
                  <a:gd name="connsiteX3" fmla="*/ 724376 w 848677"/>
                  <a:gd name="connsiteY3" fmla="*/ 724376 h 848677"/>
                  <a:gd name="connsiteX4" fmla="*/ 424339 w 848677"/>
                  <a:gd name="connsiteY4" fmla="*/ 848678 h 848677"/>
                  <a:gd name="connsiteX5" fmla="*/ 124301 w 848677"/>
                  <a:gd name="connsiteY5" fmla="*/ 724376 h 848677"/>
                  <a:gd name="connsiteX6" fmla="*/ 0 w 848677"/>
                  <a:gd name="connsiteY6" fmla="*/ 424339 h 848677"/>
                  <a:gd name="connsiteX7" fmla="*/ 124301 w 848677"/>
                  <a:gd name="connsiteY7" fmla="*/ 124301 h 848677"/>
                  <a:gd name="connsiteX8" fmla="*/ 424339 w 848677"/>
                  <a:gd name="connsiteY8" fmla="*/ 0 h 848677"/>
                  <a:gd name="connsiteX9" fmla="*/ 424339 w 848677"/>
                  <a:gd name="connsiteY9" fmla="*/ 0 h 848677"/>
                  <a:gd name="connsiteX10" fmla="*/ 701230 w 848677"/>
                  <a:gd name="connsiteY10" fmla="*/ 148304 h 848677"/>
                  <a:gd name="connsiteX11" fmla="*/ 424339 w 848677"/>
                  <a:gd name="connsiteY11" fmla="*/ 33433 h 848677"/>
                  <a:gd name="connsiteX12" fmla="*/ 147447 w 848677"/>
                  <a:gd name="connsiteY12" fmla="*/ 148304 h 848677"/>
                  <a:gd name="connsiteX13" fmla="*/ 32575 w 848677"/>
                  <a:gd name="connsiteY13" fmla="*/ 425196 h 848677"/>
                  <a:gd name="connsiteX14" fmla="*/ 147447 w 848677"/>
                  <a:gd name="connsiteY14" fmla="*/ 702088 h 848677"/>
                  <a:gd name="connsiteX15" fmla="*/ 424339 w 848677"/>
                  <a:gd name="connsiteY15" fmla="*/ 816959 h 848677"/>
                  <a:gd name="connsiteX16" fmla="*/ 701230 w 848677"/>
                  <a:gd name="connsiteY16" fmla="*/ 702088 h 848677"/>
                  <a:gd name="connsiteX17" fmla="*/ 816102 w 848677"/>
                  <a:gd name="connsiteY17" fmla="*/ 425196 h 848677"/>
                  <a:gd name="connsiteX18" fmla="*/ 701230 w 848677"/>
                  <a:gd name="connsiteY18" fmla="*/ 148304 h 848677"/>
                  <a:gd name="connsiteX19" fmla="*/ 701230 w 848677"/>
                  <a:gd name="connsiteY19" fmla="*/ 148304 h 84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8677" h="848677">
                    <a:moveTo>
                      <a:pt x="424339" y="0"/>
                    </a:moveTo>
                    <a:cubicBezTo>
                      <a:pt x="541782" y="0"/>
                      <a:pt x="647224" y="48006"/>
                      <a:pt x="724376" y="124301"/>
                    </a:cubicBezTo>
                    <a:cubicBezTo>
                      <a:pt x="801529" y="201454"/>
                      <a:pt x="848678" y="307753"/>
                      <a:pt x="848678" y="424339"/>
                    </a:cubicBezTo>
                    <a:cubicBezTo>
                      <a:pt x="848678" y="541782"/>
                      <a:pt x="801529" y="647224"/>
                      <a:pt x="724376" y="724376"/>
                    </a:cubicBezTo>
                    <a:cubicBezTo>
                      <a:pt x="647224" y="800671"/>
                      <a:pt x="541782" y="848678"/>
                      <a:pt x="424339" y="848678"/>
                    </a:cubicBezTo>
                    <a:cubicBezTo>
                      <a:pt x="306895" y="848678"/>
                      <a:pt x="201454" y="800671"/>
                      <a:pt x="124301" y="724376"/>
                    </a:cubicBezTo>
                    <a:cubicBezTo>
                      <a:pt x="47149" y="647224"/>
                      <a:pt x="0" y="540925"/>
                      <a:pt x="0" y="424339"/>
                    </a:cubicBezTo>
                    <a:cubicBezTo>
                      <a:pt x="0" y="306896"/>
                      <a:pt x="47149" y="200597"/>
                      <a:pt x="124301" y="124301"/>
                    </a:cubicBezTo>
                    <a:cubicBezTo>
                      <a:pt x="201454" y="48006"/>
                      <a:pt x="307753" y="0"/>
                      <a:pt x="424339" y="0"/>
                    </a:cubicBezTo>
                    <a:lnTo>
                      <a:pt x="424339" y="0"/>
                    </a:lnTo>
                    <a:close/>
                    <a:moveTo>
                      <a:pt x="701230" y="148304"/>
                    </a:moveTo>
                    <a:cubicBezTo>
                      <a:pt x="630079" y="77153"/>
                      <a:pt x="532353" y="33433"/>
                      <a:pt x="424339" y="33433"/>
                    </a:cubicBezTo>
                    <a:cubicBezTo>
                      <a:pt x="316325" y="33433"/>
                      <a:pt x="218599" y="77153"/>
                      <a:pt x="147447" y="148304"/>
                    </a:cubicBezTo>
                    <a:cubicBezTo>
                      <a:pt x="76295" y="219456"/>
                      <a:pt x="32575" y="317183"/>
                      <a:pt x="32575" y="425196"/>
                    </a:cubicBezTo>
                    <a:cubicBezTo>
                      <a:pt x="32575" y="533210"/>
                      <a:pt x="76295" y="630936"/>
                      <a:pt x="147447" y="702088"/>
                    </a:cubicBezTo>
                    <a:cubicBezTo>
                      <a:pt x="218599" y="773240"/>
                      <a:pt x="316325" y="816959"/>
                      <a:pt x="424339" y="816959"/>
                    </a:cubicBezTo>
                    <a:cubicBezTo>
                      <a:pt x="532353" y="816959"/>
                      <a:pt x="630079" y="773240"/>
                      <a:pt x="701230" y="702088"/>
                    </a:cubicBezTo>
                    <a:cubicBezTo>
                      <a:pt x="772383" y="630936"/>
                      <a:pt x="816102" y="533210"/>
                      <a:pt x="816102" y="425196"/>
                    </a:cubicBezTo>
                    <a:cubicBezTo>
                      <a:pt x="816102" y="316325"/>
                      <a:pt x="772383" y="218599"/>
                      <a:pt x="701230" y="148304"/>
                    </a:cubicBezTo>
                    <a:lnTo>
                      <a:pt x="701230" y="148304"/>
                    </a:lnTo>
                    <a:close/>
                  </a:path>
                </a:pathLst>
              </a:custGeom>
              <a:grpFill/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7" name="Freeform: Shape 37">
                <a:extLst>
                  <a:ext uri="{FF2B5EF4-FFF2-40B4-BE49-F238E27FC236}">
                    <a16:creationId xmlns:a16="http://schemas.microsoft.com/office/drawing/2014/main" id="{D2C25015-877A-435A-A644-82487928E8A2}"/>
                  </a:ext>
                </a:extLst>
              </p:cNvPr>
              <p:cNvSpPr/>
              <p:nvPr/>
            </p:nvSpPr>
            <p:spPr>
              <a:xfrm>
                <a:off x="8578597" y="1656474"/>
                <a:ext cx="428625" cy="342900"/>
              </a:xfrm>
              <a:custGeom>
                <a:avLst/>
                <a:gdLst>
                  <a:gd name="connsiteX0" fmla="*/ 432911 w 428625"/>
                  <a:gd name="connsiteY0" fmla="*/ 41148 h 342900"/>
                  <a:gd name="connsiteX1" fmla="*/ 382334 w 428625"/>
                  <a:gd name="connsiteY1" fmla="*/ 54864 h 342900"/>
                  <a:gd name="connsiteX2" fmla="*/ 421767 w 428625"/>
                  <a:gd name="connsiteY2" fmla="*/ 6001 h 342900"/>
                  <a:gd name="connsiteX3" fmla="*/ 365189 w 428625"/>
                  <a:gd name="connsiteY3" fmla="*/ 27432 h 342900"/>
                  <a:gd name="connsiteX4" fmla="*/ 300038 w 428625"/>
                  <a:gd name="connsiteY4" fmla="*/ 0 h 342900"/>
                  <a:gd name="connsiteX5" fmla="*/ 210884 w 428625"/>
                  <a:gd name="connsiteY5" fmla="*/ 87439 h 342900"/>
                  <a:gd name="connsiteX6" fmla="*/ 213455 w 428625"/>
                  <a:gd name="connsiteY6" fmla="*/ 107156 h 342900"/>
                  <a:gd name="connsiteX7" fmla="*/ 30004 w 428625"/>
                  <a:gd name="connsiteY7" fmla="*/ 15431 h 342900"/>
                  <a:gd name="connsiteX8" fmla="*/ 18003 w 428625"/>
                  <a:gd name="connsiteY8" fmla="*/ 59150 h 342900"/>
                  <a:gd name="connsiteX9" fmla="*/ 57436 w 428625"/>
                  <a:gd name="connsiteY9" fmla="*/ 132017 h 342900"/>
                  <a:gd name="connsiteX10" fmla="*/ 17145 w 428625"/>
                  <a:gd name="connsiteY10" fmla="*/ 120872 h 342900"/>
                  <a:gd name="connsiteX11" fmla="*/ 17145 w 428625"/>
                  <a:gd name="connsiteY11" fmla="*/ 121729 h 342900"/>
                  <a:gd name="connsiteX12" fmla="*/ 23146 w 428625"/>
                  <a:gd name="connsiteY12" fmla="*/ 153448 h 342900"/>
                  <a:gd name="connsiteX13" fmla="*/ 88297 w 428625"/>
                  <a:gd name="connsiteY13" fmla="*/ 207454 h 342900"/>
                  <a:gd name="connsiteX14" fmla="*/ 65151 w 428625"/>
                  <a:gd name="connsiteY14" fmla="*/ 210884 h 342900"/>
                  <a:gd name="connsiteX15" fmla="*/ 48863 w 428625"/>
                  <a:gd name="connsiteY15" fmla="*/ 209169 h 342900"/>
                  <a:gd name="connsiteX16" fmla="*/ 132017 w 428625"/>
                  <a:gd name="connsiteY16" fmla="*/ 270034 h 342900"/>
                  <a:gd name="connsiteX17" fmla="*/ 21431 w 428625"/>
                  <a:gd name="connsiteY17" fmla="*/ 307753 h 342900"/>
                  <a:gd name="connsiteX18" fmla="*/ 0 w 428625"/>
                  <a:gd name="connsiteY18" fmla="*/ 306896 h 342900"/>
                  <a:gd name="connsiteX19" fmla="*/ 136303 w 428625"/>
                  <a:gd name="connsiteY19" fmla="*/ 346329 h 342900"/>
                  <a:gd name="connsiteX20" fmla="*/ 383191 w 428625"/>
                  <a:gd name="connsiteY20" fmla="*/ 150019 h 342900"/>
                  <a:gd name="connsiteX21" fmla="*/ 389192 w 428625"/>
                  <a:gd name="connsiteY21" fmla="*/ 96869 h 342900"/>
                  <a:gd name="connsiteX22" fmla="*/ 389192 w 428625"/>
                  <a:gd name="connsiteY22" fmla="*/ 85725 h 342900"/>
                  <a:gd name="connsiteX23" fmla="*/ 432911 w 428625"/>
                  <a:gd name="connsiteY23" fmla="*/ 41148 h 342900"/>
                  <a:gd name="connsiteX24" fmla="*/ 432911 w 428625"/>
                  <a:gd name="connsiteY24" fmla="*/ 41148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8625" h="342900">
                    <a:moveTo>
                      <a:pt x="432911" y="41148"/>
                    </a:moveTo>
                    <a:cubicBezTo>
                      <a:pt x="417481" y="48006"/>
                      <a:pt x="400336" y="52292"/>
                      <a:pt x="382334" y="54864"/>
                    </a:cubicBezTo>
                    <a:cubicBezTo>
                      <a:pt x="401193" y="43720"/>
                      <a:pt x="414909" y="26575"/>
                      <a:pt x="421767" y="6001"/>
                    </a:cubicBezTo>
                    <a:cubicBezTo>
                      <a:pt x="404622" y="16288"/>
                      <a:pt x="384905" y="23146"/>
                      <a:pt x="365189" y="27432"/>
                    </a:cubicBezTo>
                    <a:cubicBezTo>
                      <a:pt x="348901" y="10287"/>
                      <a:pt x="325755" y="0"/>
                      <a:pt x="300038" y="0"/>
                    </a:cubicBezTo>
                    <a:cubicBezTo>
                      <a:pt x="251175" y="0"/>
                      <a:pt x="210884" y="39434"/>
                      <a:pt x="210884" y="87439"/>
                    </a:cubicBezTo>
                    <a:cubicBezTo>
                      <a:pt x="210884" y="94298"/>
                      <a:pt x="211741" y="101156"/>
                      <a:pt x="213455" y="107156"/>
                    </a:cubicBezTo>
                    <a:cubicBezTo>
                      <a:pt x="139732" y="103727"/>
                      <a:pt x="73724" y="68580"/>
                      <a:pt x="30004" y="15431"/>
                    </a:cubicBezTo>
                    <a:cubicBezTo>
                      <a:pt x="22289" y="28289"/>
                      <a:pt x="18003" y="43720"/>
                      <a:pt x="18003" y="59150"/>
                    </a:cubicBezTo>
                    <a:cubicBezTo>
                      <a:pt x="18003" y="90011"/>
                      <a:pt x="34290" y="116586"/>
                      <a:pt x="57436" y="132017"/>
                    </a:cubicBezTo>
                    <a:cubicBezTo>
                      <a:pt x="42863" y="132017"/>
                      <a:pt x="29147" y="127730"/>
                      <a:pt x="17145" y="120872"/>
                    </a:cubicBezTo>
                    <a:cubicBezTo>
                      <a:pt x="17145" y="121729"/>
                      <a:pt x="17145" y="121729"/>
                      <a:pt x="17145" y="121729"/>
                    </a:cubicBezTo>
                    <a:cubicBezTo>
                      <a:pt x="17145" y="132874"/>
                      <a:pt x="18860" y="143161"/>
                      <a:pt x="23146" y="153448"/>
                    </a:cubicBezTo>
                    <a:cubicBezTo>
                      <a:pt x="34290" y="180880"/>
                      <a:pt x="58293" y="201454"/>
                      <a:pt x="88297" y="207454"/>
                    </a:cubicBezTo>
                    <a:cubicBezTo>
                      <a:pt x="80582" y="209169"/>
                      <a:pt x="72866" y="210884"/>
                      <a:pt x="65151" y="210884"/>
                    </a:cubicBezTo>
                    <a:cubicBezTo>
                      <a:pt x="59150" y="210884"/>
                      <a:pt x="54007" y="210026"/>
                      <a:pt x="48863" y="209169"/>
                    </a:cubicBezTo>
                    <a:cubicBezTo>
                      <a:pt x="60008" y="244316"/>
                      <a:pt x="93440" y="269177"/>
                      <a:pt x="132017" y="270034"/>
                    </a:cubicBezTo>
                    <a:cubicBezTo>
                      <a:pt x="101156" y="293179"/>
                      <a:pt x="63437" y="307753"/>
                      <a:pt x="21431" y="307753"/>
                    </a:cubicBezTo>
                    <a:cubicBezTo>
                      <a:pt x="13716" y="307753"/>
                      <a:pt x="7715" y="306896"/>
                      <a:pt x="0" y="306896"/>
                    </a:cubicBezTo>
                    <a:cubicBezTo>
                      <a:pt x="39434" y="331756"/>
                      <a:pt x="86583" y="346329"/>
                      <a:pt x="136303" y="346329"/>
                    </a:cubicBezTo>
                    <a:cubicBezTo>
                      <a:pt x="275178" y="346329"/>
                      <a:pt x="360903" y="250317"/>
                      <a:pt x="383191" y="150019"/>
                    </a:cubicBezTo>
                    <a:cubicBezTo>
                      <a:pt x="387477" y="132017"/>
                      <a:pt x="389192" y="114872"/>
                      <a:pt x="389192" y="96869"/>
                    </a:cubicBezTo>
                    <a:cubicBezTo>
                      <a:pt x="389192" y="93440"/>
                      <a:pt x="389192" y="89154"/>
                      <a:pt x="389192" y="85725"/>
                    </a:cubicBezTo>
                    <a:cubicBezTo>
                      <a:pt x="406337" y="74581"/>
                      <a:pt x="421767" y="59150"/>
                      <a:pt x="432911" y="41148"/>
                    </a:cubicBezTo>
                    <a:lnTo>
                      <a:pt x="432911" y="41148"/>
                    </a:lnTo>
                    <a:close/>
                  </a:path>
                </a:pathLst>
              </a:custGeom>
              <a:grpFill/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13" name="Group 38">
              <a:extLst>
                <a:ext uri="{FF2B5EF4-FFF2-40B4-BE49-F238E27FC236}">
                  <a16:creationId xmlns:a16="http://schemas.microsoft.com/office/drawing/2014/main" id="{AD000ED5-5363-4D8D-B6D5-E6265C96825E}"/>
                </a:ext>
              </a:extLst>
            </p:cNvPr>
            <p:cNvGrpSpPr/>
            <p:nvPr/>
          </p:nvGrpSpPr>
          <p:grpSpPr>
            <a:xfrm>
              <a:off x="9783161" y="5536758"/>
              <a:ext cx="435505" cy="431107"/>
              <a:chOff x="4052317" y="350882"/>
              <a:chExt cx="848678" cy="840105"/>
            </a:xfrm>
            <a:grpFill/>
          </p:grpSpPr>
          <p:sp>
            <p:nvSpPr>
              <p:cNvPr id="114" name="Freeform: Shape 39">
                <a:extLst>
                  <a:ext uri="{FF2B5EF4-FFF2-40B4-BE49-F238E27FC236}">
                    <a16:creationId xmlns:a16="http://schemas.microsoft.com/office/drawing/2014/main" id="{3F41FB7F-E6C0-486C-9F6E-B5FDC787DCBC}"/>
                  </a:ext>
                </a:extLst>
              </p:cNvPr>
              <p:cNvSpPr/>
              <p:nvPr/>
            </p:nvSpPr>
            <p:spPr>
              <a:xfrm>
                <a:off x="4052317" y="350882"/>
                <a:ext cx="848678" cy="840105"/>
              </a:xfrm>
              <a:custGeom>
                <a:avLst/>
                <a:gdLst>
                  <a:gd name="connsiteX0" fmla="*/ 424339 w 848677"/>
                  <a:gd name="connsiteY0" fmla="*/ 0 h 840105"/>
                  <a:gd name="connsiteX1" fmla="*/ 724376 w 848677"/>
                  <a:gd name="connsiteY1" fmla="*/ 124301 h 840105"/>
                  <a:gd name="connsiteX2" fmla="*/ 848678 w 848677"/>
                  <a:gd name="connsiteY2" fmla="*/ 424339 h 840105"/>
                  <a:gd name="connsiteX3" fmla="*/ 724376 w 848677"/>
                  <a:gd name="connsiteY3" fmla="*/ 724376 h 840105"/>
                  <a:gd name="connsiteX4" fmla="*/ 424339 w 848677"/>
                  <a:gd name="connsiteY4" fmla="*/ 848677 h 840105"/>
                  <a:gd name="connsiteX5" fmla="*/ 124301 w 848677"/>
                  <a:gd name="connsiteY5" fmla="*/ 724376 h 840105"/>
                  <a:gd name="connsiteX6" fmla="*/ 0 w 848677"/>
                  <a:gd name="connsiteY6" fmla="*/ 424339 h 840105"/>
                  <a:gd name="connsiteX7" fmla="*/ 124301 w 848677"/>
                  <a:gd name="connsiteY7" fmla="*/ 124301 h 840105"/>
                  <a:gd name="connsiteX8" fmla="*/ 424339 w 848677"/>
                  <a:gd name="connsiteY8" fmla="*/ 0 h 840105"/>
                  <a:gd name="connsiteX9" fmla="*/ 424339 w 848677"/>
                  <a:gd name="connsiteY9" fmla="*/ 0 h 840105"/>
                  <a:gd name="connsiteX10" fmla="*/ 701230 w 848677"/>
                  <a:gd name="connsiteY10" fmla="*/ 147447 h 840105"/>
                  <a:gd name="connsiteX11" fmla="*/ 424339 w 848677"/>
                  <a:gd name="connsiteY11" fmla="*/ 32575 h 840105"/>
                  <a:gd name="connsiteX12" fmla="*/ 147447 w 848677"/>
                  <a:gd name="connsiteY12" fmla="*/ 147447 h 840105"/>
                  <a:gd name="connsiteX13" fmla="*/ 32575 w 848677"/>
                  <a:gd name="connsiteY13" fmla="*/ 424339 h 840105"/>
                  <a:gd name="connsiteX14" fmla="*/ 147447 w 848677"/>
                  <a:gd name="connsiteY14" fmla="*/ 701230 h 840105"/>
                  <a:gd name="connsiteX15" fmla="*/ 424339 w 848677"/>
                  <a:gd name="connsiteY15" fmla="*/ 816102 h 840105"/>
                  <a:gd name="connsiteX16" fmla="*/ 701230 w 848677"/>
                  <a:gd name="connsiteY16" fmla="*/ 701230 h 840105"/>
                  <a:gd name="connsiteX17" fmla="*/ 816102 w 848677"/>
                  <a:gd name="connsiteY17" fmla="*/ 424339 h 840105"/>
                  <a:gd name="connsiteX18" fmla="*/ 701230 w 848677"/>
                  <a:gd name="connsiteY18" fmla="*/ 147447 h 840105"/>
                  <a:gd name="connsiteX19" fmla="*/ 701230 w 848677"/>
                  <a:gd name="connsiteY19" fmla="*/ 147447 h 840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8677" h="840105">
                    <a:moveTo>
                      <a:pt x="424339" y="0"/>
                    </a:moveTo>
                    <a:cubicBezTo>
                      <a:pt x="541782" y="0"/>
                      <a:pt x="648081" y="47149"/>
                      <a:pt x="724376" y="124301"/>
                    </a:cubicBezTo>
                    <a:cubicBezTo>
                      <a:pt x="801529" y="201454"/>
                      <a:pt x="848678" y="306895"/>
                      <a:pt x="848678" y="424339"/>
                    </a:cubicBezTo>
                    <a:cubicBezTo>
                      <a:pt x="848678" y="541782"/>
                      <a:pt x="801529" y="647224"/>
                      <a:pt x="724376" y="724376"/>
                    </a:cubicBezTo>
                    <a:cubicBezTo>
                      <a:pt x="648081" y="801529"/>
                      <a:pt x="541782" y="848677"/>
                      <a:pt x="424339" y="848677"/>
                    </a:cubicBezTo>
                    <a:cubicBezTo>
                      <a:pt x="306895" y="848677"/>
                      <a:pt x="201454" y="801529"/>
                      <a:pt x="124301" y="724376"/>
                    </a:cubicBezTo>
                    <a:cubicBezTo>
                      <a:pt x="47149" y="647224"/>
                      <a:pt x="0" y="541782"/>
                      <a:pt x="0" y="424339"/>
                    </a:cubicBezTo>
                    <a:cubicBezTo>
                      <a:pt x="0" y="306895"/>
                      <a:pt x="47149" y="201454"/>
                      <a:pt x="124301" y="124301"/>
                    </a:cubicBezTo>
                    <a:cubicBezTo>
                      <a:pt x="200596" y="47149"/>
                      <a:pt x="306895" y="0"/>
                      <a:pt x="424339" y="0"/>
                    </a:cubicBezTo>
                    <a:lnTo>
                      <a:pt x="424339" y="0"/>
                    </a:lnTo>
                    <a:close/>
                    <a:moveTo>
                      <a:pt x="701230" y="147447"/>
                    </a:moveTo>
                    <a:cubicBezTo>
                      <a:pt x="630079" y="76295"/>
                      <a:pt x="532352" y="32575"/>
                      <a:pt x="424339" y="32575"/>
                    </a:cubicBezTo>
                    <a:cubicBezTo>
                      <a:pt x="316325" y="32575"/>
                      <a:pt x="218599" y="76295"/>
                      <a:pt x="147447" y="147447"/>
                    </a:cubicBezTo>
                    <a:cubicBezTo>
                      <a:pt x="76295" y="218599"/>
                      <a:pt x="32575" y="316325"/>
                      <a:pt x="32575" y="424339"/>
                    </a:cubicBezTo>
                    <a:cubicBezTo>
                      <a:pt x="32575" y="532352"/>
                      <a:pt x="76295" y="630079"/>
                      <a:pt x="147447" y="701230"/>
                    </a:cubicBezTo>
                    <a:cubicBezTo>
                      <a:pt x="218599" y="772382"/>
                      <a:pt x="316325" y="816102"/>
                      <a:pt x="424339" y="816102"/>
                    </a:cubicBezTo>
                    <a:cubicBezTo>
                      <a:pt x="532352" y="816102"/>
                      <a:pt x="630079" y="772382"/>
                      <a:pt x="701230" y="701230"/>
                    </a:cubicBezTo>
                    <a:cubicBezTo>
                      <a:pt x="772382" y="630079"/>
                      <a:pt x="816102" y="532352"/>
                      <a:pt x="816102" y="424339"/>
                    </a:cubicBezTo>
                    <a:cubicBezTo>
                      <a:pt x="815245" y="316325"/>
                      <a:pt x="771525" y="218599"/>
                      <a:pt x="701230" y="147447"/>
                    </a:cubicBezTo>
                    <a:lnTo>
                      <a:pt x="701230" y="147447"/>
                    </a:lnTo>
                    <a:close/>
                  </a:path>
                </a:pathLst>
              </a:custGeom>
              <a:grpFill/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5" name="Freeform: Shape 40">
                <a:extLst>
                  <a:ext uri="{FF2B5EF4-FFF2-40B4-BE49-F238E27FC236}">
                    <a16:creationId xmlns:a16="http://schemas.microsoft.com/office/drawing/2014/main" id="{2C1FBE88-9BCD-47A8-8AB0-C394C0F890F8}"/>
                  </a:ext>
                </a:extLst>
              </p:cNvPr>
              <p:cNvSpPr/>
              <p:nvPr/>
            </p:nvSpPr>
            <p:spPr>
              <a:xfrm>
                <a:off x="4264058" y="562623"/>
                <a:ext cx="420053" cy="420053"/>
              </a:xfrm>
              <a:custGeom>
                <a:avLst/>
                <a:gdLst>
                  <a:gd name="connsiteX0" fmla="*/ 103727 w 420052"/>
                  <a:gd name="connsiteY0" fmla="*/ 212598 h 420052"/>
                  <a:gd name="connsiteX1" fmla="*/ 212598 w 420052"/>
                  <a:gd name="connsiteY1" fmla="*/ 103727 h 420052"/>
                  <a:gd name="connsiteX2" fmla="*/ 321469 w 420052"/>
                  <a:gd name="connsiteY2" fmla="*/ 212598 h 420052"/>
                  <a:gd name="connsiteX3" fmla="*/ 212598 w 420052"/>
                  <a:gd name="connsiteY3" fmla="*/ 321469 h 420052"/>
                  <a:gd name="connsiteX4" fmla="*/ 103727 w 420052"/>
                  <a:gd name="connsiteY4" fmla="*/ 212598 h 420052"/>
                  <a:gd name="connsiteX5" fmla="*/ 103727 w 420052"/>
                  <a:gd name="connsiteY5" fmla="*/ 212598 h 420052"/>
                  <a:gd name="connsiteX6" fmla="*/ 324898 w 420052"/>
                  <a:gd name="connsiteY6" fmla="*/ 0 h 420052"/>
                  <a:gd name="connsiteX7" fmla="*/ 100298 w 420052"/>
                  <a:gd name="connsiteY7" fmla="*/ 0 h 420052"/>
                  <a:gd name="connsiteX8" fmla="*/ 0 w 420052"/>
                  <a:gd name="connsiteY8" fmla="*/ 100298 h 420052"/>
                  <a:gd name="connsiteX9" fmla="*/ 0 w 420052"/>
                  <a:gd name="connsiteY9" fmla="*/ 324898 h 420052"/>
                  <a:gd name="connsiteX10" fmla="*/ 100298 w 420052"/>
                  <a:gd name="connsiteY10" fmla="*/ 425196 h 420052"/>
                  <a:gd name="connsiteX11" fmla="*/ 324898 w 420052"/>
                  <a:gd name="connsiteY11" fmla="*/ 425196 h 420052"/>
                  <a:gd name="connsiteX12" fmla="*/ 425196 w 420052"/>
                  <a:gd name="connsiteY12" fmla="*/ 324898 h 420052"/>
                  <a:gd name="connsiteX13" fmla="*/ 425196 w 420052"/>
                  <a:gd name="connsiteY13" fmla="*/ 100298 h 420052"/>
                  <a:gd name="connsiteX14" fmla="*/ 324898 w 420052"/>
                  <a:gd name="connsiteY14" fmla="*/ 0 h 420052"/>
                  <a:gd name="connsiteX15" fmla="*/ 324898 w 420052"/>
                  <a:gd name="connsiteY15" fmla="*/ 0 h 420052"/>
                  <a:gd name="connsiteX16" fmla="*/ 100298 w 420052"/>
                  <a:gd name="connsiteY16" fmla="*/ 24860 h 420052"/>
                  <a:gd name="connsiteX17" fmla="*/ 324898 w 420052"/>
                  <a:gd name="connsiteY17" fmla="*/ 24860 h 420052"/>
                  <a:gd name="connsiteX18" fmla="*/ 400336 w 420052"/>
                  <a:gd name="connsiteY18" fmla="*/ 100298 h 420052"/>
                  <a:gd name="connsiteX19" fmla="*/ 400336 w 420052"/>
                  <a:gd name="connsiteY19" fmla="*/ 324898 h 420052"/>
                  <a:gd name="connsiteX20" fmla="*/ 324898 w 420052"/>
                  <a:gd name="connsiteY20" fmla="*/ 400336 h 420052"/>
                  <a:gd name="connsiteX21" fmla="*/ 100298 w 420052"/>
                  <a:gd name="connsiteY21" fmla="*/ 400336 h 420052"/>
                  <a:gd name="connsiteX22" fmla="*/ 24860 w 420052"/>
                  <a:gd name="connsiteY22" fmla="*/ 324898 h 420052"/>
                  <a:gd name="connsiteX23" fmla="*/ 24860 w 420052"/>
                  <a:gd name="connsiteY23" fmla="*/ 100298 h 420052"/>
                  <a:gd name="connsiteX24" fmla="*/ 100298 w 420052"/>
                  <a:gd name="connsiteY24" fmla="*/ 24860 h 420052"/>
                  <a:gd name="connsiteX25" fmla="*/ 100298 w 420052"/>
                  <a:gd name="connsiteY25" fmla="*/ 24860 h 420052"/>
                  <a:gd name="connsiteX26" fmla="*/ 347186 w 420052"/>
                  <a:gd name="connsiteY26" fmla="*/ 56578 h 420052"/>
                  <a:gd name="connsiteX27" fmla="*/ 324898 w 420052"/>
                  <a:gd name="connsiteY27" fmla="*/ 78867 h 420052"/>
                  <a:gd name="connsiteX28" fmla="*/ 347186 w 420052"/>
                  <a:gd name="connsiteY28" fmla="*/ 101156 h 420052"/>
                  <a:gd name="connsiteX29" fmla="*/ 369475 w 420052"/>
                  <a:gd name="connsiteY29" fmla="*/ 78867 h 420052"/>
                  <a:gd name="connsiteX30" fmla="*/ 347186 w 420052"/>
                  <a:gd name="connsiteY30" fmla="*/ 56578 h 420052"/>
                  <a:gd name="connsiteX31" fmla="*/ 347186 w 420052"/>
                  <a:gd name="connsiteY31" fmla="*/ 56578 h 420052"/>
                  <a:gd name="connsiteX32" fmla="*/ 349758 w 420052"/>
                  <a:gd name="connsiteY32" fmla="*/ 212598 h 420052"/>
                  <a:gd name="connsiteX33" fmla="*/ 212598 w 420052"/>
                  <a:gd name="connsiteY33" fmla="*/ 75438 h 420052"/>
                  <a:gd name="connsiteX34" fmla="*/ 75438 w 420052"/>
                  <a:gd name="connsiteY34" fmla="*/ 212598 h 420052"/>
                  <a:gd name="connsiteX35" fmla="*/ 212598 w 420052"/>
                  <a:gd name="connsiteY35" fmla="*/ 349758 h 420052"/>
                  <a:gd name="connsiteX36" fmla="*/ 349758 w 420052"/>
                  <a:gd name="connsiteY36" fmla="*/ 212598 h 420052"/>
                  <a:gd name="connsiteX37" fmla="*/ 349758 w 420052"/>
                  <a:gd name="connsiteY37" fmla="*/ 212598 h 420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20052" h="420052">
                    <a:moveTo>
                      <a:pt x="103727" y="212598"/>
                    </a:moveTo>
                    <a:cubicBezTo>
                      <a:pt x="103727" y="152591"/>
                      <a:pt x="152591" y="103727"/>
                      <a:pt x="212598" y="103727"/>
                    </a:cubicBezTo>
                    <a:cubicBezTo>
                      <a:pt x="272606" y="103727"/>
                      <a:pt x="321469" y="152591"/>
                      <a:pt x="321469" y="212598"/>
                    </a:cubicBezTo>
                    <a:cubicBezTo>
                      <a:pt x="321469" y="272606"/>
                      <a:pt x="272606" y="321469"/>
                      <a:pt x="212598" y="321469"/>
                    </a:cubicBezTo>
                    <a:cubicBezTo>
                      <a:pt x="152591" y="321469"/>
                      <a:pt x="103727" y="272606"/>
                      <a:pt x="103727" y="212598"/>
                    </a:cubicBezTo>
                    <a:lnTo>
                      <a:pt x="103727" y="212598"/>
                    </a:lnTo>
                    <a:close/>
                    <a:moveTo>
                      <a:pt x="324898" y="0"/>
                    </a:moveTo>
                    <a:lnTo>
                      <a:pt x="100298" y="0"/>
                    </a:lnTo>
                    <a:cubicBezTo>
                      <a:pt x="45434" y="0"/>
                      <a:pt x="0" y="45434"/>
                      <a:pt x="0" y="100298"/>
                    </a:cubicBezTo>
                    <a:lnTo>
                      <a:pt x="0" y="324898"/>
                    </a:lnTo>
                    <a:cubicBezTo>
                      <a:pt x="0" y="379762"/>
                      <a:pt x="45434" y="425196"/>
                      <a:pt x="100298" y="425196"/>
                    </a:cubicBezTo>
                    <a:lnTo>
                      <a:pt x="324898" y="425196"/>
                    </a:lnTo>
                    <a:cubicBezTo>
                      <a:pt x="380619" y="425196"/>
                      <a:pt x="425196" y="379762"/>
                      <a:pt x="425196" y="324898"/>
                    </a:cubicBezTo>
                    <a:lnTo>
                      <a:pt x="425196" y="100298"/>
                    </a:lnTo>
                    <a:cubicBezTo>
                      <a:pt x="425196" y="45434"/>
                      <a:pt x="380619" y="0"/>
                      <a:pt x="324898" y="0"/>
                    </a:cubicBezTo>
                    <a:lnTo>
                      <a:pt x="324898" y="0"/>
                    </a:lnTo>
                    <a:close/>
                    <a:moveTo>
                      <a:pt x="100298" y="24860"/>
                    </a:moveTo>
                    <a:lnTo>
                      <a:pt x="324898" y="24860"/>
                    </a:lnTo>
                    <a:cubicBezTo>
                      <a:pt x="366903" y="24860"/>
                      <a:pt x="400336" y="58293"/>
                      <a:pt x="400336" y="100298"/>
                    </a:cubicBezTo>
                    <a:lnTo>
                      <a:pt x="400336" y="324898"/>
                    </a:lnTo>
                    <a:cubicBezTo>
                      <a:pt x="400336" y="366903"/>
                      <a:pt x="366903" y="400336"/>
                      <a:pt x="324898" y="400336"/>
                    </a:cubicBezTo>
                    <a:lnTo>
                      <a:pt x="100298" y="400336"/>
                    </a:lnTo>
                    <a:cubicBezTo>
                      <a:pt x="58293" y="400336"/>
                      <a:pt x="24860" y="366903"/>
                      <a:pt x="24860" y="324898"/>
                    </a:cubicBezTo>
                    <a:lnTo>
                      <a:pt x="24860" y="100298"/>
                    </a:lnTo>
                    <a:cubicBezTo>
                      <a:pt x="24860" y="59150"/>
                      <a:pt x="59150" y="24860"/>
                      <a:pt x="100298" y="24860"/>
                    </a:cubicBezTo>
                    <a:lnTo>
                      <a:pt x="100298" y="24860"/>
                    </a:lnTo>
                    <a:close/>
                    <a:moveTo>
                      <a:pt x="347186" y="56578"/>
                    </a:moveTo>
                    <a:cubicBezTo>
                      <a:pt x="335185" y="56578"/>
                      <a:pt x="324898" y="66866"/>
                      <a:pt x="324898" y="78867"/>
                    </a:cubicBezTo>
                    <a:cubicBezTo>
                      <a:pt x="324898" y="90868"/>
                      <a:pt x="335185" y="101156"/>
                      <a:pt x="347186" y="101156"/>
                    </a:cubicBezTo>
                    <a:cubicBezTo>
                      <a:pt x="359188" y="101156"/>
                      <a:pt x="369475" y="90868"/>
                      <a:pt x="369475" y="78867"/>
                    </a:cubicBezTo>
                    <a:cubicBezTo>
                      <a:pt x="369475" y="66866"/>
                      <a:pt x="359188" y="56578"/>
                      <a:pt x="347186" y="56578"/>
                    </a:cubicBezTo>
                    <a:lnTo>
                      <a:pt x="347186" y="56578"/>
                    </a:lnTo>
                    <a:close/>
                    <a:moveTo>
                      <a:pt x="349758" y="212598"/>
                    </a:moveTo>
                    <a:cubicBezTo>
                      <a:pt x="349758" y="137160"/>
                      <a:pt x="288036" y="75438"/>
                      <a:pt x="212598" y="75438"/>
                    </a:cubicBezTo>
                    <a:cubicBezTo>
                      <a:pt x="137160" y="75438"/>
                      <a:pt x="75438" y="137160"/>
                      <a:pt x="75438" y="212598"/>
                    </a:cubicBezTo>
                    <a:cubicBezTo>
                      <a:pt x="75438" y="288893"/>
                      <a:pt x="137160" y="349758"/>
                      <a:pt x="212598" y="349758"/>
                    </a:cubicBezTo>
                    <a:cubicBezTo>
                      <a:pt x="288036" y="349758"/>
                      <a:pt x="349758" y="288893"/>
                      <a:pt x="349758" y="212598"/>
                    </a:cubicBezTo>
                    <a:lnTo>
                      <a:pt x="349758" y="212598"/>
                    </a:lnTo>
                    <a:close/>
                  </a:path>
                </a:pathLst>
              </a:custGeom>
              <a:grpFill/>
              <a:ln w="8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7A49E45F-4473-44A6-AFE4-D9C92292BE32}"/>
              </a:ext>
            </a:extLst>
          </p:cNvPr>
          <p:cNvSpPr txBox="1"/>
          <p:nvPr/>
        </p:nvSpPr>
        <p:spPr>
          <a:xfrm>
            <a:off x="1636015" y="3436410"/>
            <a:ext cx="610286" cy="27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2017</a:t>
            </a:r>
            <a:endParaRPr lang="en-ID" sz="14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311" name="Group 36">
            <a:extLst>
              <a:ext uri="{FF2B5EF4-FFF2-40B4-BE49-F238E27FC236}">
                <a16:creationId xmlns:a16="http://schemas.microsoft.com/office/drawing/2014/main" id="{49421211-5BCE-40B4-99F3-7224E6D6F363}"/>
              </a:ext>
            </a:extLst>
          </p:cNvPr>
          <p:cNvGrpSpPr/>
          <p:nvPr/>
        </p:nvGrpSpPr>
        <p:grpSpPr>
          <a:xfrm>
            <a:off x="11923979" y="4064469"/>
            <a:ext cx="307777" cy="1886891"/>
            <a:chOff x="10924928" y="3930813"/>
            <a:chExt cx="307777" cy="1886891"/>
          </a:xfrm>
        </p:grpSpPr>
        <p:sp>
          <p:nvSpPr>
            <p:cNvPr id="312" name="Rectangle 37">
              <a:extLst>
                <a:ext uri="{FF2B5EF4-FFF2-40B4-BE49-F238E27FC236}">
                  <a16:creationId xmlns:a16="http://schemas.microsoft.com/office/drawing/2014/main" id="{D50D8EBE-9F8B-4FCC-A1C4-851D3EC012D4}"/>
                </a:ext>
              </a:extLst>
            </p:cNvPr>
            <p:cNvSpPr/>
            <p:nvPr/>
          </p:nvSpPr>
          <p:spPr>
            <a:xfrm>
              <a:off x="10959548" y="3935896"/>
              <a:ext cx="238539" cy="18818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31D3EAE-4285-4645-BFB5-F761273E8F82}"/>
                </a:ext>
              </a:extLst>
            </p:cNvPr>
            <p:cNvSpPr txBox="1"/>
            <p:nvPr/>
          </p:nvSpPr>
          <p:spPr>
            <a:xfrm rot="16200000">
              <a:off x="10159334" y="4696407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600" dirty="0">
                  <a:solidFill>
                    <a:schemeClr val="bg1"/>
                  </a:solidFill>
                  <a:latin typeface="+mj-lt"/>
                </a:rPr>
                <a:t>COMMERCE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49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E0B706-9605-6988-AA76-4ADFA58805EB}"/>
              </a:ext>
            </a:extLst>
          </p:cNvPr>
          <p:cNvGrpSpPr/>
          <p:nvPr/>
        </p:nvGrpSpPr>
        <p:grpSpPr>
          <a:xfrm>
            <a:off x="0" y="0"/>
            <a:ext cx="12192000" cy="7035800"/>
            <a:chOff x="0" y="0"/>
            <a:chExt cx="12192000" cy="70358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0FD7DD5-016E-05F8-B85A-CBE3E823DF00}"/>
                </a:ext>
              </a:extLst>
            </p:cNvPr>
            <p:cNvGrpSpPr/>
            <p:nvPr/>
          </p:nvGrpSpPr>
          <p:grpSpPr>
            <a:xfrm>
              <a:off x="0" y="0"/>
              <a:ext cx="12192000" cy="7035800"/>
              <a:chOff x="285750" y="0"/>
              <a:chExt cx="11628000" cy="6640728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DFEA246B-E904-7387-3AFF-8E89FDE02570}"/>
                  </a:ext>
                </a:extLst>
              </p:cNvPr>
              <p:cNvSpPr/>
              <p:nvPr/>
            </p:nvSpPr>
            <p:spPr>
              <a:xfrm>
                <a:off x="314325" y="352425"/>
                <a:ext cx="11563350" cy="6181725"/>
              </a:xfrm>
              <a:prstGeom prst="round2SameRect">
                <a:avLst>
                  <a:gd name="adj1" fmla="val 0"/>
                  <a:gd name="adj2" fmla="val 4508"/>
                </a:avLst>
              </a:prstGeom>
              <a:solidFill>
                <a:schemeClr val="bg1"/>
              </a:solidFill>
              <a:ln w="63500" cmpd="thinThick">
                <a:solidFill>
                  <a:srgbClr val="126D4E"/>
                </a:solidFill>
              </a:ln>
              <a:effectLst>
                <a:outerShdw dist="330200" dir="5400000" sx="97000" sy="97000" algn="t" rotWithShape="0">
                  <a:srgbClr val="0D4F39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335B477-9B08-1C3F-7BCE-FE2E052142C3}"/>
                  </a:ext>
                </a:extLst>
              </p:cNvPr>
              <p:cNvSpPr/>
              <p:nvPr/>
            </p:nvSpPr>
            <p:spPr>
              <a:xfrm>
                <a:off x="285750" y="0"/>
                <a:ext cx="11628000" cy="771525"/>
              </a:xfrm>
              <a:prstGeom prst="rect">
                <a:avLst/>
              </a:prstGeom>
              <a:solidFill>
                <a:srgbClr val="1CAC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ko-KR" altLang="en-US" sz="4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F750ABF-C778-6551-E676-4719E1BD2253}"/>
                  </a:ext>
                </a:extLst>
              </p:cNvPr>
              <p:cNvSpPr/>
              <p:nvPr/>
            </p:nvSpPr>
            <p:spPr>
              <a:xfrm>
                <a:off x="5790000" y="6583594"/>
                <a:ext cx="612000" cy="5713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C6C0E4-3E51-9D81-A657-886410ABF460}"/>
                </a:ext>
              </a:extLst>
            </p:cNvPr>
            <p:cNvSpPr txBox="1"/>
            <p:nvPr/>
          </p:nvSpPr>
          <p:spPr>
            <a:xfrm>
              <a:off x="3439497" y="144296"/>
              <a:ext cx="4663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이커머스</a:t>
              </a:r>
              <a:r>
                <a:rPr lang="ko-KR" altLang="en-US" sz="3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고객 세분화</a:t>
              </a:r>
              <a:endParaRPr lang="en-ID" sz="3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EC9E595-3068-E441-19E7-5420470D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1" y="919521"/>
            <a:ext cx="285790" cy="781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743FF1-BC1C-7DF8-B756-DE98782F5835}"/>
              </a:ext>
            </a:extLst>
          </p:cNvPr>
          <p:cNvSpPr txBox="1"/>
          <p:nvPr/>
        </p:nvSpPr>
        <p:spPr>
          <a:xfrm>
            <a:off x="344071" y="838906"/>
            <a:ext cx="1845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>
                <a:solidFill>
                  <a:srgbClr val="1CAC96"/>
                </a:solidFill>
                <a:ea typeface="에스코어 드림 7 ExtraBold" panose="020B0803030302020204"/>
              </a:rPr>
              <a:t>개요</a:t>
            </a:r>
            <a:endParaRPr kumimoji="1" lang="ko-Kore-KR" altLang="en-US" sz="5000" dirty="0">
              <a:solidFill>
                <a:srgbClr val="1CAC96"/>
              </a:solidFill>
              <a:ea typeface="에스코어 드림 7 ExtraBold" panose="020B080303030202020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5BEC2E-DE3C-19D2-31A9-C65A65E45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762" y="2241151"/>
            <a:ext cx="2924583" cy="32580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DA99594-EC22-FAA4-9151-0B04A81D3BCA}"/>
                  </a:ext>
                </a:extLst>
              </p14:cNvPr>
              <p14:cNvContentPartPr/>
              <p14:nvPr/>
            </p14:nvContentPartPr>
            <p14:xfrm>
              <a:off x="5021100" y="2384700"/>
              <a:ext cx="360" cy="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DA99594-EC22-FAA4-9151-0B04A81D3B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2460" y="23757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30EDA6-2671-ECF0-D3DA-E35B9841B861}"/>
              </a:ext>
            </a:extLst>
          </p:cNvPr>
          <p:cNvGrpSpPr/>
          <p:nvPr/>
        </p:nvGrpSpPr>
        <p:grpSpPr>
          <a:xfrm>
            <a:off x="4535340" y="2261618"/>
            <a:ext cx="761040" cy="937080"/>
            <a:chOff x="4535340" y="2261618"/>
            <a:chExt cx="761040" cy="9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57F53EC-1131-6974-68C2-2786D7A62AC1}"/>
                    </a:ext>
                  </a:extLst>
                </p14:cNvPr>
                <p14:cNvContentPartPr/>
                <p14:nvPr/>
              </p14:nvContentPartPr>
              <p14:xfrm>
                <a:off x="4848900" y="2261618"/>
                <a:ext cx="447480" cy="9370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57F53EC-1131-6974-68C2-2786D7A62A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42780" y="2255498"/>
                  <a:ext cx="45972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EE62BA8-9AFF-2291-5FB1-DAB65F456F15}"/>
                    </a:ext>
                  </a:extLst>
                </p14:cNvPr>
                <p14:cNvContentPartPr/>
                <p14:nvPr/>
              </p14:nvContentPartPr>
              <p14:xfrm>
                <a:off x="4914525" y="2409435"/>
                <a:ext cx="248400" cy="329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EE62BA8-9AFF-2291-5FB1-DAB65F456F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78525" y="2373795"/>
                  <a:ext cx="320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FB981B6-CF70-E65B-5A6E-4B0832ECD649}"/>
                    </a:ext>
                  </a:extLst>
                </p14:cNvPr>
                <p14:cNvContentPartPr/>
                <p14:nvPr/>
              </p14:nvContentPartPr>
              <p14:xfrm>
                <a:off x="5004525" y="2389275"/>
                <a:ext cx="227160" cy="5637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FB981B6-CF70-E65B-5A6E-4B0832ECD64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68525" y="2353635"/>
                  <a:ext cx="29880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B56BAB4-FE60-9C76-0488-4D1E28E6EB21}"/>
                    </a:ext>
                  </a:extLst>
                </p14:cNvPr>
                <p14:cNvContentPartPr/>
                <p14:nvPr/>
              </p14:nvContentPartPr>
              <p14:xfrm>
                <a:off x="4535340" y="2309498"/>
                <a:ext cx="666000" cy="6886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B56BAB4-FE60-9C76-0488-4D1E28E6EB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29220" y="2303378"/>
                  <a:ext cx="67824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2299756-9AA9-9725-BD07-4C0194A55B5C}"/>
                    </a:ext>
                  </a:extLst>
                </p14:cNvPr>
                <p14:cNvContentPartPr/>
                <p14:nvPr/>
              </p14:nvContentPartPr>
              <p14:xfrm>
                <a:off x="4543620" y="2296898"/>
                <a:ext cx="419040" cy="3052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2299756-9AA9-9725-BD07-4C0194A55B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37500" y="2290778"/>
                  <a:ext cx="431280" cy="317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FBA21C52-49E5-D179-A0B1-A672FA6206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4355" y="1139663"/>
            <a:ext cx="2762520" cy="5327753"/>
          </a:xfrm>
          <a:prstGeom prst="rect">
            <a:avLst/>
          </a:prstGeom>
        </p:spPr>
      </p:pic>
      <p:pic>
        <p:nvPicPr>
          <p:cNvPr id="37" name="그림 36" descr="회사에서 스트레스받는 노인 남자 사업가">
            <a:extLst>
              <a:ext uri="{FF2B5EF4-FFF2-40B4-BE49-F238E27FC236}">
                <a16:creationId xmlns:a16="http://schemas.microsoft.com/office/drawing/2014/main" id="{3F660621-A21E-FCDD-D84F-4148E0BC1C6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10" y="1854200"/>
            <a:ext cx="5767902" cy="384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3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6C0180-B999-A258-6DE2-190CBCABB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56" y="1701800"/>
            <a:ext cx="10062888" cy="4013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6DF5A-2D9B-A125-E5ED-BA33C26564D3}"/>
              </a:ext>
            </a:extLst>
          </p:cNvPr>
          <p:cNvSpPr txBox="1"/>
          <p:nvPr/>
        </p:nvSpPr>
        <p:spPr>
          <a:xfrm>
            <a:off x="342563" y="434603"/>
            <a:ext cx="333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ea typeface="에스코어 드림 7 ExtraBold" panose="020B0803030302020204"/>
              </a:rPr>
              <a:t>주제 전환</a:t>
            </a:r>
            <a:endParaRPr kumimoji="1" lang="ko-Kore-KR" altLang="en-US" sz="4000" dirty="0">
              <a:ea typeface="에스코어 드림 7 ExtraBold" panose="020B0803030302020204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7EA796-A76B-04CB-D481-9A2C39922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3" y="2401376"/>
            <a:ext cx="11506873" cy="27548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BCB732-9FEE-18BE-CEC1-5D6540B0F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63" y="2401376"/>
            <a:ext cx="11450648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0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11556C-9ADE-53FF-64CB-B6B10B6D8E68}"/>
              </a:ext>
            </a:extLst>
          </p:cNvPr>
          <p:cNvGrpSpPr/>
          <p:nvPr/>
        </p:nvGrpSpPr>
        <p:grpSpPr>
          <a:xfrm>
            <a:off x="0" y="0"/>
            <a:ext cx="12192000" cy="7035800"/>
            <a:chOff x="0" y="0"/>
            <a:chExt cx="12192000" cy="70358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B136118-4F08-7449-CC13-9D567AFF879D}"/>
                </a:ext>
              </a:extLst>
            </p:cNvPr>
            <p:cNvGrpSpPr/>
            <p:nvPr/>
          </p:nvGrpSpPr>
          <p:grpSpPr>
            <a:xfrm>
              <a:off x="0" y="0"/>
              <a:ext cx="12192000" cy="7035800"/>
              <a:chOff x="285750" y="0"/>
              <a:chExt cx="11628000" cy="6640728"/>
            </a:xfrm>
          </p:grpSpPr>
          <p:sp>
            <p:nvSpPr>
              <p:cNvPr id="5" name="사각형: 둥근 위쪽 모서리 4">
                <a:extLst>
                  <a:ext uri="{FF2B5EF4-FFF2-40B4-BE49-F238E27FC236}">
                    <a16:creationId xmlns:a16="http://schemas.microsoft.com/office/drawing/2014/main" id="{70774135-C375-735F-1DFD-1A18357BF3AF}"/>
                  </a:ext>
                </a:extLst>
              </p:cNvPr>
              <p:cNvSpPr/>
              <p:nvPr/>
            </p:nvSpPr>
            <p:spPr>
              <a:xfrm>
                <a:off x="314325" y="352425"/>
                <a:ext cx="11563350" cy="6181725"/>
              </a:xfrm>
              <a:prstGeom prst="round2SameRect">
                <a:avLst>
                  <a:gd name="adj1" fmla="val 0"/>
                  <a:gd name="adj2" fmla="val 4508"/>
                </a:avLst>
              </a:prstGeom>
              <a:solidFill>
                <a:schemeClr val="bg1"/>
              </a:solidFill>
              <a:ln w="63500" cmpd="thinThick">
                <a:solidFill>
                  <a:srgbClr val="126D4E"/>
                </a:solidFill>
              </a:ln>
              <a:effectLst>
                <a:outerShdw dist="330200" dir="5400000" sx="97000" sy="97000" algn="t" rotWithShape="0">
                  <a:srgbClr val="0D4F39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83A944A-2416-8102-522B-97CC73124088}"/>
                  </a:ext>
                </a:extLst>
              </p:cNvPr>
              <p:cNvSpPr/>
              <p:nvPr/>
            </p:nvSpPr>
            <p:spPr>
              <a:xfrm>
                <a:off x="285750" y="0"/>
                <a:ext cx="11628000" cy="771525"/>
              </a:xfrm>
              <a:prstGeom prst="rect">
                <a:avLst/>
              </a:prstGeom>
              <a:solidFill>
                <a:srgbClr val="1CAC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ko-KR" altLang="en-US" sz="4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F0FE8E84-9415-3CCE-F101-02B5B581208A}"/>
                  </a:ext>
                </a:extLst>
              </p:cNvPr>
              <p:cNvSpPr/>
              <p:nvPr/>
            </p:nvSpPr>
            <p:spPr>
              <a:xfrm>
                <a:off x="5790000" y="6583594"/>
                <a:ext cx="612000" cy="5713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AD7DC0-D5B5-BD4D-A983-B2B08C370BE3}"/>
                </a:ext>
              </a:extLst>
            </p:cNvPr>
            <p:cNvSpPr txBox="1"/>
            <p:nvPr/>
          </p:nvSpPr>
          <p:spPr>
            <a:xfrm>
              <a:off x="3439497" y="144296"/>
              <a:ext cx="4663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이커머스</a:t>
              </a:r>
              <a:r>
                <a:rPr lang="ko-KR" altLang="en-US" sz="3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고객 세분화</a:t>
              </a:r>
              <a:endParaRPr lang="en-ID" sz="3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5FB622C-2EB5-9299-5779-F10CBD05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1" y="919521"/>
            <a:ext cx="285790" cy="781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2B5513-CA89-037E-46A9-1E19513E3E07}"/>
              </a:ext>
            </a:extLst>
          </p:cNvPr>
          <p:cNvSpPr txBox="1"/>
          <p:nvPr/>
        </p:nvSpPr>
        <p:spPr>
          <a:xfrm>
            <a:off x="344071" y="838906"/>
            <a:ext cx="2208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 err="1">
                <a:solidFill>
                  <a:srgbClr val="1CAC96"/>
                </a:solidFill>
                <a:ea typeface="에스코어 드림 7 ExtraBold" panose="020B0803030302020204"/>
              </a:rPr>
              <a:t>전처리</a:t>
            </a:r>
            <a:endParaRPr kumimoji="1" lang="ko-Kore-KR" altLang="en-US" sz="5000" dirty="0">
              <a:solidFill>
                <a:srgbClr val="1CAC96"/>
              </a:solidFill>
              <a:ea typeface="에스코어 드림 7 ExtraBold" panose="020B0803030302020204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0A460E-47CC-610A-A3FF-7D426FA5E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28" y="1700680"/>
            <a:ext cx="5963482" cy="264832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2F10A8-FAAB-2B05-B96A-1F5F234B258E}"/>
              </a:ext>
            </a:extLst>
          </p:cNvPr>
          <p:cNvGrpSpPr/>
          <p:nvPr/>
        </p:nvGrpSpPr>
        <p:grpSpPr>
          <a:xfrm>
            <a:off x="3827040" y="1700680"/>
            <a:ext cx="2520000" cy="4512959"/>
            <a:chOff x="6412910" y="1310100"/>
            <a:chExt cx="2520000" cy="45129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523A5CF-03F1-B974-46CB-74648538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2910" y="1310100"/>
              <a:ext cx="2520000" cy="148736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09BA6AB-4BB1-6F89-7BEB-5F1C7A061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910" y="2740635"/>
              <a:ext cx="2520000" cy="158319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A76D4D0-794C-43CD-3D65-A6AA39F7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2910" y="4228003"/>
              <a:ext cx="2520000" cy="1595056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BA58ED-32DE-C677-F735-62B98F857F3D}"/>
              </a:ext>
            </a:extLst>
          </p:cNvPr>
          <p:cNvGrpSpPr/>
          <p:nvPr/>
        </p:nvGrpSpPr>
        <p:grpSpPr>
          <a:xfrm>
            <a:off x="6347040" y="1754832"/>
            <a:ext cx="3872455" cy="1436373"/>
            <a:chOff x="6412910" y="1464108"/>
            <a:chExt cx="3872455" cy="143637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89C72F-BAAB-A326-8DB5-2B158C4BA249}"/>
                </a:ext>
              </a:extLst>
            </p:cNvPr>
            <p:cNvSpPr txBox="1"/>
            <p:nvPr/>
          </p:nvSpPr>
          <p:spPr>
            <a:xfrm>
              <a:off x="6412910" y="1464108"/>
              <a:ext cx="1713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>
                  <a:solidFill>
                    <a:srgbClr val="1CAC96"/>
                  </a:solidFill>
                  <a:ea typeface="에스코어 드림 7 ExtraBold" panose="020B0803030302020204"/>
                </a:rPr>
                <a:t>RFM Score</a:t>
              </a:r>
              <a:endParaRPr kumimoji="1" lang="ko-Kore-KR" altLang="en-US" sz="2400" dirty="0">
                <a:solidFill>
                  <a:srgbClr val="1CAC96"/>
                </a:solidFill>
                <a:ea typeface="에스코어 드림 7 ExtraBold" panose="020B080303030202020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58F3E6-04A4-3EB2-5A46-73206909F9A5}"/>
                </a:ext>
              </a:extLst>
            </p:cNvPr>
            <p:cNvSpPr txBox="1"/>
            <p:nvPr/>
          </p:nvSpPr>
          <p:spPr>
            <a:xfrm>
              <a:off x="7358381" y="2069484"/>
              <a:ext cx="1535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>
                  <a:solidFill>
                    <a:srgbClr val="1CAC96"/>
                  </a:solidFill>
                  <a:ea typeface="에스코어 드림 7 ExtraBold" panose="020B0803030302020204"/>
                </a:rPr>
                <a:t>Robust Scaling</a:t>
              </a:r>
              <a:endParaRPr kumimoji="1" lang="ko-Kore-KR" altLang="en-US" sz="2400" dirty="0">
                <a:solidFill>
                  <a:srgbClr val="1CAC96"/>
                </a:solidFill>
                <a:ea typeface="에스코어 드림 7 ExtraBold" panose="020B0803030302020204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6B241-26C7-7F54-492D-1AF88FE15905}"/>
                </a:ext>
              </a:extLst>
            </p:cNvPr>
            <p:cNvSpPr txBox="1"/>
            <p:nvPr/>
          </p:nvSpPr>
          <p:spPr>
            <a:xfrm>
              <a:off x="8894085" y="2069483"/>
              <a:ext cx="13912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>
                  <a:solidFill>
                    <a:srgbClr val="1CAC96"/>
                  </a:solidFill>
                  <a:ea typeface="에스코어 드림 7 ExtraBold" panose="020B0803030302020204"/>
                </a:rPr>
                <a:t>Cox-Box Scaling</a:t>
              </a:r>
              <a:endParaRPr kumimoji="1" lang="ko-Kore-KR" altLang="en-US" sz="2400" dirty="0">
                <a:solidFill>
                  <a:srgbClr val="1CAC96"/>
                </a:solidFill>
                <a:ea typeface="에스코어 드림 7 ExtraBold" panose="020B0803030302020204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D36C6F-628C-7318-D772-87B694504AF8}"/>
                </a:ext>
              </a:extLst>
            </p:cNvPr>
            <p:cNvSpPr txBox="1"/>
            <p:nvPr/>
          </p:nvSpPr>
          <p:spPr>
            <a:xfrm>
              <a:off x="8126233" y="1464108"/>
              <a:ext cx="1785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2400" dirty="0">
                  <a:solidFill>
                    <a:srgbClr val="1CAC96"/>
                  </a:solidFill>
                  <a:ea typeface="에스코어 드림 7 ExtraBold" panose="020B0803030302020204"/>
                </a:rPr>
                <a:t>Log Scaling</a:t>
              </a:r>
              <a:endParaRPr kumimoji="1" lang="ko-Kore-KR" altLang="en-US" sz="2400" dirty="0">
                <a:solidFill>
                  <a:srgbClr val="1CAC96"/>
                </a:solidFill>
                <a:ea typeface="에스코어 드림 7 ExtraBold" panose="020B0803030302020204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91BA65F-0679-61D8-4F37-A2D3B7518F06}"/>
              </a:ext>
            </a:extLst>
          </p:cNvPr>
          <p:cNvGrpSpPr/>
          <p:nvPr/>
        </p:nvGrpSpPr>
        <p:grpSpPr>
          <a:xfrm>
            <a:off x="7787026" y="4557710"/>
            <a:ext cx="2882347" cy="961416"/>
            <a:chOff x="6642653" y="4033613"/>
            <a:chExt cx="2882347" cy="9614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07658F-8AB7-FD00-CBAD-5B069965A798}"/>
                </a:ext>
              </a:extLst>
            </p:cNvPr>
            <p:cNvSpPr txBox="1"/>
            <p:nvPr/>
          </p:nvSpPr>
          <p:spPr>
            <a:xfrm>
              <a:off x="7335102" y="4033613"/>
              <a:ext cx="1535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>
                  <a:solidFill>
                    <a:srgbClr val="1CAC96"/>
                  </a:solidFill>
                  <a:ea typeface="에스코어 드림 7 ExtraBold" panose="020B0803030302020204"/>
                </a:rPr>
                <a:t>K-Means</a:t>
              </a:r>
              <a:endParaRPr kumimoji="1" lang="ko-Kore-KR" altLang="en-US" sz="2400" dirty="0">
                <a:solidFill>
                  <a:srgbClr val="1CAC96"/>
                </a:solidFill>
                <a:ea typeface="에스코어 드림 7 ExtraBold" panose="020B080303030202020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A3D7B1-50A7-F9C1-2512-098C0F11A6F8}"/>
                </a:ext>
              </a:extLst>
            </p:cNvPr>
            <p:cNvSpPr txBox="1"/>
            <p:nvPr/>
          </p:nvSpPr>
          <p:spPr>
            <a:xfrm>
              <a:off x="6642653" y="4533364"/>
              <a:ext cx="1535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2400" dirty="0">
                  <a:solidFill>
                    <a:srgbClr val="1CAC96"/>
                  </a:solidFill>
                  <a:ea typeface="에스코어 드림 7 ExtraBold" panose="020B0803030302020204"/>
                </a:rPr>
                <a:t>DBSCAN</a:t>
              </a:r>
              <a:endParaRPr kumimoji="1" lang="ko-Kore-KR" altLang="en-US" sz="2400" dirty="0">
                <a:solidFill>
                  <a:srgbClr val="1CAC96"/>
                </a:solidFill>
                <a:ea typeface="에스코어 드림 7 ExtraBold" panose="020B080303030202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A5B39B-50E0-BD5F-FE69-07F7518F73F6}"/>
                </a:ext>
              </a:extLst>
            </p:cNvPr>
            <p:cNvSpPr txBox="1"/>
            <p:nvPr/>
          </p:nvSpPr>
          <p:spPr>
            <a:xfrm>
              <a:off x="8518785" y="4462711"/>
              <a:ext cx="1006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dirty="0">
                  <a:solidFill>
                    <a:srgbClr val="1CAC96"/>
                  </a:solidFill>
                  <a:ea typeface="에스코어 드림 7 ExtraBold" panose="020B0803030302020204"/>
                </a:rPr>
                <a:t>GMM</a:t>
              </a:r>
              <a:endParaRPr kumimoji="1" lang="ko-Kore-KR" altLang="en-US" sz="2400" dirty="0">
                <a:solidFill>
                  <a:srgbClr val="1CAC96"/>
                </a:solidFill>
                <a:ea typeface="에스코어 드림 7 ExtraBold" panose="020B0803030302020204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FAC5D710-5906-9563-4D70-557A46AF4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94832"/>
              </p:ext>
            </p:extLst>
          </p:nvPr>
        </p:nvGraphicFramePr>
        <p:xfrm>
          <a:off x="6234118" y="3216042"/>
          <a:ext cx="5743575" cy="1314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5735">
                  <a:extLst>
                    <a:ext uri="{9D8B030D-6E8A-4147-A177-3AD203B41FA5}">
                      <a16:colId xmlns:a16="http://schemas.microsoft.com/office/drawing/2014/main" val="3194151563"/>
                    </a:ext>
                  </a:extLst>
                </a:gridCol>
                <a:gridCol w="1435735">
                  <a:extLst>
                    <a:ext uri="{9D8B030D-6E8A-4147-A177-3AD203B41FA5}">
                      <a16:colId xmlns:a16="http://schemas.microsoft.com/office/drawing/2014/main" val="1570911890"/>
                    </a:ext>
                  </a:extLst>
                </a:gridCol>
                <a:gridCol w="1435735">
                  <a:extLst>
                    <a:ext uri="{9D8B030D-6E8A-4147-A177-3AD203B41FA5}">
                      <a16:colId xmlns:a16="http://schemas.microsoft.com/office/drawing/2014/main" val="3583221804"/>
                    </a:ext>
                  </a:extLst>
                </a:gridCol>
                <a:gridCol w="1436370">
                  <a:extLst>
                    <a:ext uri="{9D8B030D-6E8A-4147-A177-3AD203B41FA5}">
                      <a16:colId xmlns:a16="http://schemas.microsoft.com/office/drawing/2014/main" val="576079880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effectLst/>
                        </a:rPr>
                        <a:t>Loss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effectLst/>
                        </a:rPr>
                        <a:t>Elbow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effectLst/>
                        </a:rPr>
                        <a:t>Silhouette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1392236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>
                          <a:effectLst/>
                        </a:rPr>
                        <a:t>RFM(4)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779</a:t>
                      </a:r>
                      <a:endParaRPr lang="ko-KR" sz="1000" kern="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</a:t>
                      </a:r>
                      <a:endParaRPr lang="ko-KR" sz="1000" kern="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0.5237</a:t>
                      </a:r>
                      <a:endParaRPr lang="ko-KR" sz="1000" kern="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55297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>
                          <a:effectLst/>
                        </a:rPr>
                        <a:t>RFM(5)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>
                          <a:effectLst/>
                        </a:rPr>
                        <a:t>1182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effectLst/>
                        </a:rPr>
                        <a:t>4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>
                          <a:effectLst/>
                        </a:rPr>
                        <a:t>0.4325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7127549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effectLst/>
                        </a:rPr>
                        <a:t>Robust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>
                          <a:effectLst/>
                        </a:rPr>
                        <a:t>1477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effectLst/>
                        </a:rPr>
                        <a:t>4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>
                          <a:effectLst/>
                        </a:rPr>
                        <a:t>0.4621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538622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effectLst/>
                        </a:rPr>
                        <a:t>Log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>
                          <a:effectLst/>
                        </a:rPr>
                        <a:t>1961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>
                          <a:effectLst/>
                        </a:rPr>
                        <a:t>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kern="0" dirty="0">
                          <a:effectLst/>
                        </a:rPr>
                        <a:t>0.3710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5912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5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22371B-00E9-4423-7A6E-E8567D347283}"/>
              </a:ext>
            </a:extLst>
          </p:cNvPr>
          <p:cNvSpPr txBox="1"/>
          <p:nvPr/>
        </p:nvSpPr>
        <p:spPr>
          <a:xfrm>
            <a:off x="423333" y="372533"/>
            <a:ext cx="1845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0" dirty="0"/>
              <a:t>GMM</a:t>
            </a:r>
            <a:endParaRPr kumimoji="1" lang="ko-Kore-KR" altLang="en-US" sz="5000" dirty="0"/>
          </a:p>
        </p:txBody>
      </p:sp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10787380-0134-57CB-AA16-A7A7A223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1" y="300785"/>
            <a:ext cx="3135718" cy="3128215"/>
          </a:xfrm>
          <a:prstGeom prst="rect">
            <a:avLst/>
          </a:prstGeom>
        </p:spPr>
      </p:pic>
      <p:pic>
        <p:nvPicPr>
          <p:cNvPr id="6" name="그림 5" descr="스크린샷, 도표, 라인, 디자인이(가) 표시된 사진&#10;&#10;자동 생성된 설명">
            <a:extLst>
              <a:ext uri="{FF2B5EF4-FFF2-40B4-BE49-F238E27FC236}">
                <a16:creationId xmlns:a16="http://schemas.microsoft.com/office/drawing/2014/main" id="{53A011B8-DC31-E4E2-9905-681AD4DF0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84" y="160925"/>
            <a:ext cx="3128965" cy="3217392"/>
          </a:xfrm>
          <a:prstGeom prst="rect">
            <a:avLst/>
          </a:prstGeom>
        </p:spPr>
      </p:pic>
      <p:pic>
        <p:nvPicPr>
          <p:cNvPr id="8" name="그림 7" descr="도표, 스크린샷, 텍스트, 지도이(가) 표시된 사진&#10;&#10;자동 생성된 설명">
            <a:extLst>
              <a:ext uri="{FF2B5EF4-FFF2-40B4-BE49-F238E27FC236}">
                <a16:creationId xmlns:a16="http://schemas.microsoft.com/office/drawing/2014/main" id="{01A144AA-6E32-6352-8569-29DC5CD7A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1" y="3429001"/>
            <a:ext cx="3060699" cy="3128214"/>
          </a:xfrm>
          <a:prstGeom prst="rect">
            <a:avLst/>
          </a:prstGeom>
        </p:spPr>
      </p:pic>
      <p:pic>
        <p:nvPicPr>
          <p:cNvPr id="10" name="그림 9" descr="스크린샷, 텍스트, 도표, 다채로움이(가) 표시된 사진&#10;&#10;자동 생성된 설명">
            <a:extLst>
              <a:ext uri="{FF2B5EF4-FFF2-40B4-BE49-F238E27FC236}">
                <a16:creationId xmlns:a16="http://schemas.microsoft.com/office/drawing/2014/main" id="{AA04673F-0D6D-53E8-6F0C-194A6787B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398" y="3429000"/>
            <a:ext cx="3147951" cy="3217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9A859C-84A3-0530-6F03-4FA5C6BC3290}"/>
              </a:ext>
            </a:extLst>
          </p:cNvPr>
          <p:cNvSpPr txBox="1"/>
          <p:nvPr/>
        </p:nvSpPr>
        <p:spPr>
          <a:xfrm>
            <a:off x="182587" y="2675466"/>
            <a:ext cx="4028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군집화 수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4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  <a:p>
            <a:r>
              <a:rPr kumimoji="1" lang="ko-KR" altLang="en-US" sz="2000" dirty="0"/>
              <a:t>일반고객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재구매 유도 고객</a:t>
            </a:r>
            <a:endParaRPr kumimoji="1" lang="en-US" altLang="ko-KR" sz="2000" dirty="0"/>
          </a:p>
          <a:p>
            <a:r>
              <a:rPr kumimoji="1" lang="ko-KR" altLang="en-US" sz="2000" dirty="0"/>
              <a:t>프리미엄 고객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이탈 위험 고객</a:t>
            </a:r>
            <a:endParaRPr kumimoji="1" lang="ko-Kore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F4725-3708-51F8-D7FC-E8025FD53C1E}"/>
              </a:ext>
            </a:extLst>
          </p:cNvPr>
          <p:cNvSpPr txBox="1"/>
          <p:nvPr/>
        </p:nvSpPr>
        <p:spPr>
          <a:xfrm>
            <a:off x="423333" y="375853"/>
            <a:ext cx="27606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5000" dirty="0"/>
              <a:t>K-Means</a:t>
            </a:r>
            <a:endParaRPr kumimoji="1" lang="ko-Kore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57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7A6B69-922E-FC95-9E87-EC002E2EC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050224"/>
              </p:ext>
            </p:extLst>
          </p:nvPr>
        </p:nvGraphicFramePr>
        <p:xfrm>
          <a:off x="635000" y="1462907"/>
          <a:ext cx="10998200" cy="4723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640">
                  <a:extLst>
                    <a:ext uri="{9D8B030D-6E8A-4147-A177-3AD203B41FA5}">
                      <a16:colId xmlns:a16="http://schemas.microsoft.com/office/drawing/2014/main" val="2144893534"/>
                    </a:ext>
                  </a:extLst>
                </a:gridCol>
                <a:gridCol w="2199640">
                  <a:extLst>
                    <a:ext uri="{9D8B030D-6E8A-4147-A177-3AD203B41FA5}">
                      <a16:colId xmlns:a16="http://schemas.microsoft.com/office/drawing/2014/main" val="203120340"/>
                    </a:ext>
                  </a:extLst>
                </a:gridCol>
                <a:gridCol w="2199640">
                  <a:extLst>
                    <a:ext uri="{9D8B030D-6E8A-4147-A177-3AD203B41FA5}">
                      <a16:colId xmlns:a16="http://schemas.microsoft.com/office/drawing/2014/main" val="1098991854"/>
                    </a:ext>
                  </a:extLst>
                </a:gridCol>
                <a:gridCol w="2199640">
                  <a:extLst>
                    <a:ext uri="{9D8B030D-6E8A-4147-A177-3AD203B41FA5}">
                      <a16:colId xmlns:a16="http://schemas.microsoft.com/office/drawing/2014/main" val="2162612994"/>
                    </a:ext>
                  </a:extLst>
                </a:gridCol>
                <a:gridCol w="2199640">
                  <a:extLst>
                    <a:ext uri="{9D8B030D-6E8A-4147-A177-3AD203B41FA5}">
                      <a16:colId xmlns:a16="http://schemas.microsoft.com/office/drawing/2014/main" val="15324323"/>
                    </a:ext>
                  </a:extLst>
                </a:gridCol>
              </a:tblGrid>
              <a:tr h="7726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일반 고객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재구매 유도 고객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프리미엄 고객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이탈 위험 고객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357559"/>
                  </a:ext>
                </a:extLst>
              </a:tr>
              <a:tr h="7726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91061"/>
                  </a:ext>
                </a:extLst>
              </a:tr>
              <a:tr h="75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435991"/>
                  </a:ext>
                </a:extLst>
              </a:tr>
              <a:tr h="7726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200557"/>
                  </a:ext>
                </a:extLst>
              </a:tr>
              <a:tr h="7726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해석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자주 방문하지만 높은 실적을 남기진 않는 금액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높은 방문율과 구매율을 가졌지만 방문이 뜸해진 고객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최근까지도 방문하며 매장에 이익을 가져다 주는 우수 고객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방문도 뜸하고 구매율이 적은 고객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3034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1E4692-2C58-44D3-A659-B4BDFEAAA822}"/>
              </a:ext>
            </a:extLst>
          </p:cNvPr>
          <p:cNvSpPr txBox="1"/>
          <p:nvPr/>
        </p:nvSpPr>
        <p:spPr>
          <a:xfrm>
            <a:off x="423333" y="372533"/>
            <a:ext cx="38819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고객 세분화</a:t>
            </a:r>
            <a:endParaRPr kumimoji="1" lang="ko-Kore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9755982-AF37-BC90-E34B-2DDB3202977D}"/>
              </a:ext>
            </a:extLst>
          </p:cNvPr>
          <p:cNvGrpSpPr/>
          <p:nvPr/>
        </p:nvGrpSpPr>
        <p:grpSpPr>
          <a:xfrm>
            <a:off x="0" y="0"/>
            <a:ext cx="12192000" cy="7035800"/>
            <a:chOff x="0" y="0"/>
            <a:chExt cx="12192000" cy="70358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9A77058-E633-39D9-E8FA-F17014B7C22C}"/>
                </a:ext>
              </a:extLst>
            </p:cNvPr>
            <p:cNvGrpSpPr/>
            <p:nvPr/>
          </p:nvGrpSpPr>
          <p:grpSpPr>
            <a:xfrm>
              <a:off x="0" y="0"/>
              <a:ext cx="12192000" cy="7035800"/>
              <a:chOff x="285750" y="0"/>
              <a:chExt cx="11628000" cy="6640728"/>
            </a:xfrm>
          </p:grpSpPr>
          <p:sp>
            <p:nvSpPr>
              <p:cNvPr id="5" name="사각형: 둥근 위쪽 모서리 4">
                <a:extLst>
                  <a:ext uri="{FF2B5EF4-FFF2-40B4-BE49-F238E27FC236}">
                    <a16:creationId xmlns:a16="http://schemas.microsoft.com/office/drawing/2014/main" id="{FEC49A76-D790-F4BA-69EC-0E9F24667F71}"/>
                  </a:ext>
                </a:extLst>
              </p:cNvPr>
              <p:cNvSpPr/>
              <p:nvPr/>
            </p:nvSpPr>
            <p:spPr>
              <a:xfrm>
                <a:off x="314325" y="352425"/>
                <a:ext cx="11563350" cy="6181725"/>
              </a:xfrm>
              <a:prstGeom prst="round2SameRect">
                <a:avLst>
                  <a:gd name="adj1" fmla="val 0"/>
                  <a:gd name="adj2" fmla="val 4508"/>
                </a:avLst>
              </a:prstGeom>
              <a:solidFill>
                <a:schemeClr val="bg1"/>
              </a:solidFill>
              <a:ln w="63500" cmpd="thinThick">
                <a:solidFill>
                  <a:srgbClr val="126D4E"/>
                </a:solidFill>
              </a:ln>
              <a:effectLst>
                <a:outerShdw dist="330200" dir="5400000" sx="97000" sy="97000" algn="t" rotWithShape="0">
                  <a:srgbClr val="0D4F39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C86F54D-F4B0-C309-26BF-0F36E3C25268}"/>
                  </a:ext>
                </a:extLst>
              </p:cNvPr>
              <p:cNvSpPr/>
              <p:nvPr/>
            </p:nvSpPr>
            <p:spPr>
              <a:xfrm>
                <a:off x="285750" y="0"/>
                <a:ext cx="11628000" cy="771525"/>
              </a:xfrm>
              <a:prstGeom prst="rect">
                <a:avLst/>
              </a:prstGeom>
              <a:solidFill>
                <a:srgbClr val="1CAC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2563" algn="ctr" latinLnBrk="0">
                  <a:defRPr/>
                </a:pPr>
                <a:endParaRPr lang="ko-KR" altLang="en-US" sz="4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2CE0D26F-E14E-DA6B-32F6-8AD7E75FAD70}"/>
                  </a:ext>
                </a:extLst>
              </p:cNvPr>
              <p:cNvSpPr/>
              <p:nvPr/>
            </p:nvSpPr>
            <p:spPr>
              <a:xfrm>
                <a:off x="5790000" y="6583594"/>
                <a:ext cx="612000" cy="5713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DD0772-8E03-76F7-121E-3AC36FEA54AE}"/>
                </a:ext>
              </a:extLst>
            </p:cNvPr>
            <p:cNvSpPr txBox="1"/>
            <p:nvPr/>
          </p:nvSpPr>
          <p:spPr>
            <a:xfrm>
              <a:off x="3439497" y="144296"/>
              <a:ext cx="4663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이커머스</a:t>
              </a:r>
              <a:r>
                <a:rPr lang="ko-KR" altLang="en-US" sz="3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고객 세분화</a:t>
              </a:r>
              <a:endParaRPr lang="en-ID" sz="3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82" name="Rectangle 74">
            <a:extLst>
              <a:ext uri="{FF2B5EF4-FFF2-40B4-BE49-F238E27FC236}">
                <a16:creationId xmlns:a16="http://schemas.microsoft.com/office/drawing/2014/main" id="{EA87540D-5053-FD69-A5AE-19DA57FB60AA}"/>
              </a:ext>
            </a:extLst>
          </p:cNvPr>
          <p:cNvSpPr/>
          <p:nvPr/>
        </p:nvSpPr>
        <p:spPr>
          <a:xfrm rot="10800000">
            <a:off x="0" y="2933701"/>
            <a:ext cx="12192000" cy="1078244"/>
          </a:xfrm>
          <a:prstGeom prst="rect">
            <a:avLst/>
          </a:prstGeom>
          <a:solidFill>
            <a:srgbClr val="1CA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Top Corners Rounded 6">
            <a:extLst>
              <a:ext uri="{FF2B5EF4-FFF2-40B4-BE49-F238E27FC236}">
                <a16:creationId xmlns:a16="http://schemas.microsoft.com/office/drawing/2014/main" id="{2A09D4BB-6826-97AE-88C7-B6EA3BA58FB4}"/>
              </a:ext>
            </a:extLst>
          </p:cNvPr>
          <p:cNvSpPr/>
          <p:nvPr/>
        </p:nvSpPr>
        <p:spPr>
          <a:xfrm rot="10800000">
            <a:off x="823913" y="2933700"/>
            <a:ext cx="10544174" cy="3375025"/>
          </a:xfrm>
          <a:prstGeom prst="round2SameRect">
            <a:avLst>
              <a:gd name="adj1" fmla="val 729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4064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17">
            <a:extLst>
              <a:ext uri="{FF2B5EF4-FFF2-40B4-BE49-F238E27FC236}">
                <a16:creationId xmlns:a16="http://schemas.microsoft.com/office/drawing/2014/main" id="{2D1BCE72-3D7F-9261-CAED-BE5DB94C94C5}"/>
              </a:ext>
            </a:extLst>
          </p:cNvPr>
          <p:cNvSpPr/>
          <p:nvPr/>
        </p:nvSpPr>
        <p:spPr>
          <a:xfrm>
            <a:off x="1441797" y="3434488"/>
            <a:ext cx="1025001" cy="366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F4656EB-48EC-B41B-EE6B-2B06196BE964}"/>
              </a:ext>
            </a:extLst>
          </p:cNvPr>
          <p:cNvSpPr txBox="1"/>
          <p:nvPr/>
        </p:nvSpPr>
        <p:spPr>
          <a:xfrm>
            <a:off x="1636015" y="3436410"/>
            <a:ext cx="610286" cy="27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2017</a:t>
            </a:r>
            <a:endParaRPr lang="en-ID" sz="1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6" name="Rectangle: Rounded Corners 24">
            <a:extLst>
              <a:ext uri="{FF2B5EF4-FFF2-40B4-BE49-F238E27FC236}">
                <a16:creationId xmlns:a16="http://schemas.microsoft.com/office/drawing/2014/main" id="{D6919302-818E-58B2-996B-DEDAB7F2A46A}"/>
              </a:ext>
            </a:extLst>
          </p:cNvPr>
          <p:cNvSpPr/>
          <p:nvPr/>
        </p:nvSpPr>
        <p:spPr>
          <a:xfrm>
            <a:off x="4127788" y="3434488"/>
            <a:ext cx="1025001" cy="366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CF3C778-EF59-AECE-CB8C-A9C240443472}"/>
              </a:ext>
            </a:extLst>
          </p:cNvPr>
          <p:cNvSpPr txBox="1"/>
          <p:nvPr/>
        </p:nvSpPr>
        <p:spPr>
          <a:xfrm>
            <a:off x="4322007" y="3436410"/>
            <a:ext cx="610286" cy="27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2018</a:t>
            </a:r>
            <a:endParaRPr lang="en-ID" sz="1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8" name="Rectangle: Rounded Corners 31">
            <a:extLst>
              <a:ext uri="{FF2B5EF4-FFF2-40B4-BE49-F238E27FC236}">
                <a16:creationId xmlns:a16="http://schemas.microsoft.com/office/drawing/2014/main" id="{59CF1C06-0B04-32F3-7FB6-FCBD0BEF0957}"/>
              </a:ext>
            </a:extLst>
          </p:cNvPr>
          <p:cNvSpPr/>
          <p:nvPr/>
        </p:nvSpPr>
        <p:spPr>
          <a:xfrm>
            <a:off x="6623873" y="3434488"/>
            <a:ext cx="1025001" cy="366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5117D01-865F-51B2-AE57-3DF32AF87D68}"/>
              </a:ext>
            </a:extLst>
          </p:cNvPr>
          <p:cNvSpPr txBox="1"/>
          <p:nvPr/>
        </p:nvSpPr>
        <p:spPr>
          <a:xfrm>
            <a:off x="6818092" y="3436410"/>
            <a:ext cx="610286" cy="27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2019</a:t>
            </a:r>
            <a:endParaRPr lang="en-ID" sz="1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0" name="Rectangle: Rounded Corners 38">
            <a:extLst>
              <a:ext uri="{FF2B5EF4-FFF2-40B4-BE49-F238E27FC236}">
                <a16:creationId xmlns:a16="http://schemas.microsoft.com/office/drawing/2014/main" id="{87FCA062-B534-489A-B8C1-25B41C3CC833}"/>
              </a:ext>
            </a:extLst>
          </p:cNvPr>
          <p:cNvSpPr/>
          <p:nvPr/>
        </p:nvSpPr>
        <p:spPr>
          <a:xfrm>
            <a:off x="9099948" y="3434488"/>
            <a:ext cx="1025001" cy="366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CB18E3-0D36-2D3B-2F80-61EB10DFF00A}"/>
              </a:ext>
            </a:extLst>
          </p:cNvPr>
          <p:cNvSpPr txBox="1"/>
          <p:nvPr/>
        </p:nvSpPr>
        <p:spPr>
          <a:xfrm>
            <a:off x="9294166" y="3436410"/>
            <a:ext cx="610286" cy="27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2020</a:t>
            </a:r>
            <a:endParaRPr lang="en-ID" sz="1400" b="1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94" name="Straight Connector 81">
            <a:extLst>
              <a:ext uri="{FF2B5EF4-FFF2-40B4-BE49-F238E27FC236}">
                <a16:creationId xmlns:a16="http://schemas.microsoft.com/office/drawing/2014/main" id="{2911E5AF-D3A3-CE74-D926-B4D8DD05F38E}"/>
              </a:ext>
            </a:extLst>
          </p:cNvPr>
          <p:cNvCxnSpPr>
            <a:cxnSpLocks/>
          </p:cNvCxnSpPr>
          <p:nvPr/>
        </p:nvCxnSpPr>
        <p:spPr>
          <a:xfrm>
            <a:off x="2501352" y="4233478"/>
            <a:ext cx="7150211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6">
            <a:extLst>
              <a:ext uri="{FF2B5EF4-FFF2-40B4-BE49-F238E27FC236}">
                <a16:creationId xmlns:a16="http://schemas.microsoft.com/office/drawing/2014/main" id="{7028471A-43CC-C8D6-7A96-7DB47C435B62}"/>
              </a:ext>
            </a:extLst>
          </p:cNvPr>
          <p:cNvSpPr>
            <a:spLocks/>
          </p:cNvSpPr>
          <p:nvPr/>
        </p:nvSpPr>
        <p:spPr bwMode="auto">
          <a:xfrm>
            <a:off x="1333905" y="3506074"/>
            <a:ext cx="108000" cy="216001"/>
          </a:xfrm>
          <a:custGeom>
            <a:avLst/>
            <a:gdLst>
              <a:gd name="T0" fmla="*/ 25 w 25"/>
              <a:gd name="T1" fmla="*/ 0 h 50"/>
              <a:gd name="T2" fmla="*/ 0 w 25"/>
              <a:gd name="T3" fmla="*/ 25 h 50"/>
              <a:gd name="T4" fmla="*/ 25 w 25"/>
              <a:gd name="T5" fmla="*/ 50 h 50"/>
              <a:gd name="T6" fmla="*/ 25 w 25"/>
              <a:gd name="T7" fmla="*/ 50 h 50"/>
              <a:gd name="T8" fmla="*/ 25 w 25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50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9"/>
                  <a:pt x="11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0"/>
                  <a:pt x="25" y="0"/>
                  <a:pt x="2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6">
            <a:extLst>
              <a:ext uri="{FF2B5EF4-FFF2-40B4-BE49-F238E27FC236}">
                <a16:creationId xmlns:a16="http://schemas.microsoft.com/office/drawing/2014/main" id="{1B1D8695-05CA-5831-8D5B-8E0C20B667C0}"/>
              </a:ext>
            </a:extLst>
          </p:cNvPr>
          <p:cNvSpPr>
            <a:spLocks/>
          </p:cNvSpPr>
          <p:nvPr/>
        </p:nvSpPr>
        <p:spPr bwMode="auto">
          <a:xfrm>
            <a:off x="4031734" y="3506074"/>
            <a:ext cx="108000" cy="216001"/>
          </a:xfrm>
          <a:custGeom>
            <a:avLst/>
            <a:gdLst>
              <a:gd name="T0" fmla="*/ 25 w 25"/>
              <a:gd name="T1" fmla="*/ 0 h 50"/>
              <a:gd name="T2" fmla="*/ 0 w 25"/>
              <a:gd name="T3" fmla="*/ 25 h 50"/>
              <a:gd name="T4" fmla="*/ 25 w 25"/>
              <a:gd name="T5" fmla="*/ 50 h 50"/>
              <a:gd name="T6" fmla="*/ 25 w 25"/>
              <a:gd name="T7" fmla="*/ 50 h 50"/>
              <a:gd name="T8" fmla="*/ 25 w 25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50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9"/>
                  <a:pt x="11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0"/>
                  <a:pt x="25" y="0"/>
                  <a:pt x="2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6">
            <a:extLst>
              <a:ext uri="{FF2B5EF4-FFF2-40B4-BE49-F238E27FC236}">
                <a16:creationId xmlns:a16="http://schemas.microsoft.com/office/drawing/2014/main" id="{D70F9AF8-E783-8602-7382-C0FA7B3D81F1}"/>
              </a:ext>
            </a:extLst>
          </p:cNvPr>
          <p:cNvSpPr>
            <a:spLocks/>
          </p:cNvSpPr>
          <p:nvPr/>
        </p:nvSpPr>
        <p:spPr bwMode="auto">
          <a:xfrm>
            <a:off x="6504886" y="3506074"/>
            <a:ext cx="108000" cy="216001"/>
          </a:xfrm>
          <a:custGeom>
            <a:avLst/>
            <a:gdLst>
              <a:gd name="T0" fmla="*/ 25 w 25"/>
              <a:gd name="T1" fmla="*/ 0 h 50"/>
              <a:gd name="T2" fmla="*/ 0 w 25"/>
              <a:gd name="T3" fmla="*/ 25 h 50"/>
              <a:gd name="T4" fmla="*/ 25 w 25"/>
              <a:gd name="T5" fmla="*/ 50 h 50"/>
              <a:gd name="T6" fmla="*/ 25 w 25"/>
              <a:gd name="T7" fmla="*/ 50 h 50"/>
              <a:gd name="T8" fmla="*/ 25 w 25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50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9"/>
                  <a:pt x="11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0"/>
                  <a:pt x="25" y="0"/>
                  <a:pt x="2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6">
            <a:extLst>
              <a:ext uri="{FF2B5EF4-FFF2-40B4-BE49-F238E27FC236}">
                <a16:creationId xmlns:a16="http://schemas.microsoft.com/office/drawing/2014/main" id="{4489B289-1DD8-9F18-77BA-6BFFB8CD4848}"/>
              </a:ext>
            </a:extLst>
          </p:cNvPr>
          <p:cNvSpPr>
            <a:spLocks/>
          </p:cNvSpPr>
          <p:nvPr/>
        </p:nvSpPr>
        <p:spPr bwMode="auto">
          <a:xfrm>
            <a:off x="8987914" y="3506074"/>
            <a:ext cx="108000" cy="216001"/>
          </a:xfrm>
          <a:custGeom>
            <a:avLst/>
            <a:gdLst>
              <a:gd name="T0" fmla="*/ 25 w 25"/>
              <a:gd name="T1" fmla="*/ 0 h 50"/>
              <a:gd name="T2" fmla="*/ 0 w 25"/>
              <a:gd name="T3" fmla="*/ 25 h 50"/>
              <a:gd name="T4" fmla="*/ 25 w 25"/>
              <a:gd name="T5" fmla="*/ 50 h 50"/>
              <a:gd name="T6" fmla="*/ 25 w 25"/>
              <a:gd name="T7" fmla="*/ 50 h 50"/>
              <a:gd name="T8" fmla="*/ 25 w 25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50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9"/>
                  <a:pt x="11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0"/>
                  <a:pt x="25" y="0"/>
                  <a:pt x="2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Oval 72">
            <a:extLst>
              <a:ext uri="{FF2B5EF4-FFF2-40B4-BE49-F238E27FC236}">
                <a16:creationId xmlns:a16="http://schemas.microsoft.com/office/drawing/2014/main" id="{8286A158-FA0D-B810-1E43-31B73ED014F1}"/>
              </a:ext>
            </a:extLst>
          </p:cNvPr>
          <p:cNvSpPr/>
          <p:nvPr/>
        </p:nvSpPr>
        <p:spPr>
          <a:xfrm>
            <a:off x="2605356" y="4186427"/>
            <a:ext cx="94101" cy="9410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73">
            <a:extLst>
              <a:ext uri="{FF2B5EF4-FFF2-40B4-BE49-F238E27FC236}">
                <a16:creationId xmlns:a16="http://schemas.microsoft.com/office/drawing/2014/main" id="{DB724F16-9581-902C-E2A3-72701EE1F96D}"/>
              </a:ext>
            </a:extLst>
          </p:cNvPr>
          <p:cNvSpPr/>
          <p:nvPr/>
        </p:nvSpPr>
        <p:spPr>
          <a:xfrm>
            <a:off x="3287151" y="4186427"/>
            <a:ext cx="94101" cy="9410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74">
            <a:extLst>
              <a:ext uri="{FF2B5EF4-FFF2-40B4-BE49-F238E27FC236}">
                <a16:creationId xmlns:a16="http://schemas.microsoft.com/office/drawing/2014/main" id="{3BFD8E4A-6917-B6B8-476B-987E937EE61E}"/>
              </a:ext>
            </a:extLst>
          </p:cNvPr>
          <p:cNvSpPr/>
          <p:nvPr/>
        </p:nvSpPr>
        <p:spPr>
          <a:xfrm>
            <a:off x="4605655" y="4186427"/>
            <a:ext cx="94101" cy="9410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75">
            <a:extLst>
              <a:ext uri="{FF2B5EF4-FFF2-40B4-BE49-F238E27FC236}">
                <a16:creationId xmlns:a16="http://schemas.microsoft.com/office/drawing/2014/main" id="{B5EC3850-4D68-525C-60D1-0E795E5C6396}"/>
              </a:ext>
            </a:extLst>
          </p:cNvPr>
          <p:cNvSpPr/>
          <p:nvPr/>
        </p:nvSpPr>
        <p:spPr>
          <a:xfrm>
            <a:off x="5284250" y="4186427"/>
            <a:ext cx="94101" cy="9410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76">
            <a:extLst>
              <a:ext uri="{FF2B5EF4-FFF2-40B4-BE49-F238E27FC236}">
                <a16:creationId xmlns:a16="http://schemas.microsoft.com/office/drawing/2014/main" id="{49EAD281-23B5-D6F9-39A7-B935081CC520}"/>
              </a:ext>
            </a:extLst>
          </p:cNvPr>
          <p:cNvSpPr/>
          <p:nvPr/>
        </p:nvSpPr>
        <p:spPr>
          <a:xfrm>
            <a:off x="6609152" y="4186427"/>
            <a:ext cx="94101" cy="9410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77">
            <a:extLst>
              <a:ext uri="{FF2B5EF4-FFF2-40B4-BE49-F238E27FC236}">
                <a16:creationId xmlns:a16="http://schemas.microsoft.com/office/drawing/2014/main" id="{30D2703D-7FC5-188D-E590-9E6D8AAB9EE4}"/>
              </a:ext>
            </a:extLst>
          </p:cNvPr>
          <p:cNvSpPr/>
          <p:nvPr/>
        </p:nvSpPr>
        <p:spPr>
          <a:xfrm>
            <a:off x="7284546" y="4186427"/>
            <a:ext cx="94101" cy="9410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78">
            <a:extLst>
              <a:ext uri="{FF2B5EF4-FFF2-40B4-BE49-F238E27FC236}">
                <a16:creationId xmlns:a16="http://schemas.microsoft.com/office/drawing/2014/main" id="{D3F93ECB-268D-7B12-2F16-885338F7F420}"/>
              </a:ext>
            </a:extLst>
          </p:cNvPr>
          <p:cNvSpPr/>
          <p:nvPr/>
        </p:nvSpPr>
        <p:spPr>
          <a:xfrm>
            <a:off x="8609450" y="4186427"/>
            <a:ext cx="94101" cy="9410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0">
            <a:extLst>
              <a:ext uri="{FF2B5EF4-FFF2-40B4-BE49-F238E27FC236}">
                <a16:creationId xmlns:a16="http://schemas.microsoft.com/office/drawing/2014/main" id="{F6DE5701-4B27-0567-892B-3494C5B7ADE8}"/>
              </a:ext>
            </a:extLst>
          </p:cNvPr>
          <p:cNvGrpSpPr/>
          <p:nvPr/>
        </p:nvGrpSpPr>
        <p:grpSpPr>
          <a:xfrm>
            <a:off x="3894233" y="4021426"/>
            <a:ext cx="220002" cy="355389"/>
            <a:chOff x="7437517" y="1734968"/>
            <a:chExt cx="165437" cy="267245"/>
          </a:xfrm>
          <a:solidFill>
            <a:schemeClr val="bg2"/>
          </a:solidFill>
        </p:grpSpPr>
        <p:sp>
          <p:nvSpPr>
            <p:cNvPr id="109" name="Freeform: Shape 101">
              <a:extLst>
                <a:ext uri="{FF2B5EF4-FFF2-40B4-BE49-F238E27FC236}">
                  <a16:creationId xmlns:a16="http://schemas.microsoft.com/office/drawing/2014/main" id="{748E25E7-F19B-EB60-CCB0-3EA543A8430C}"/>
                </a:ext>
              </a:extLst>
            </p:cNvPr>
            <p:cNvSpPr/>
            <p:nvPr/>
          </p:nvSpPr>
          <p:spPr>
            <a:xfrm>
              <a:off x="7478876" y="1919494"/>
              <a:ext cx="82719" cy="19089"/>
            </a:xfrm>
            <a:custGeom>
              <a:avLst/>
              <a:gdLst>
                <a:gd name="connsiteX0" fmla="*/ 9544 w 82718"/>
                <a:gd name="connsiteY0" fmla="*/ 0 h 19088"/>
                <a:gd name="connsiteX1" fmla="*/ 73174 w 82718"/>
                <a:gd name="connsiteY1" fmla="*/ 0 h 19088"/>
                <a:gd name="connsiteX2" fmla="*/ 82719 w 82718"/>
                <a:gd name="connsiteY2" fmla="*/ 9544 h 19088"/>
                <a:gd name="connsiteX3" fmla="*/ 73174 w 82718"/>
                <a:gd name="connsiteY3" fmla="*/ 19089 h 19088"/>
                <a:gd name="connsiteX4" fmla="*/ 9544 w 82718"/>
                <a:gd name="connsiteY4" fmla="*/ 19089 h 19088"/>
                <a:gd name="connsiteX5" fmla="*/ 0 w 82718"/>
                <a:gd name="connsiteY5" fmla="*/ 9544 h 19088"/>
                <a:gd name="connsiteX6" fmla="*/ 9544 w 82718"/>
                <a:gd name="connsiteY6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18" h="19088">
                  <a:moveTo>
                    <a:pt x="9544" y="0"/>
                  </a:moveTo>
                  <a:lnTo>
                    <a:pt x="73174" y="0"/>
                  </a:lnTo>
                  <a:cubicBezTo>
                    <a:pt x="78583" y="0"/>
                    <a:pt x="82719" y="4136"/>
                    <a:pt x="82719" y="9544"/>
                  </a:cubicBezTo>
                  <a:cubicBezTo>
                    <a:pt x="82719" y="14953"/>
                    <a:pt x="78583" y="19089"/>
                    <a:pt x="73174" y="19089"/>
                  </a:cubicBezTo>
                  <a:lnTo>
                    <a:pt x="9544" y="19089"/>
                  </a:lnTo>
                  <a:cubicBezTo>
                    <a:pt x="4136" y="19089"/>
                    <a:pt x="0" y="14953"/>
                    <a:pt x="0" y="9544"/>
                  </a:cubicBezTo>
                  <a:cubicBezTo>
                    <a:pt x="0" y="4136"/>
                    <a:pt x="4136" y="0"/>
                    <a:pt x="954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0" name="Freeform: Shape 102">
              <a:extLst>
                <a:ext uri="{FF2B5EF4-FFF2-40B4-BE49-F238E27FC236}">
                  <a16:creationId xmlns:a16="http://schemas.microsoft.com/office/drawing/2014/main" id="{F56A6243-DB18-A197-F096-644D39AA465B}"/>
                </a:ext>
              </a:extLst>
            </p:cNvPr>
            <p:cNvSpPr/>
            <p:nvPr/>
          </p:nvSpPr>
          <p:spPr>
            <a:xfrm>
              <a:off x="7478876" y="1951309"/>
              <a:ext cx="82719" cy="19089"/>
            </a:xfrm>
            <a:custGeom>
              <a:avLst/>
              <a:gdLst>
                <a:gd name="connsiteX0" fmla="*/ 9544 w 82718"/>
                <a:gd name="connsiteY0" fmla="*/ 0 h 19088"/>
                <a:gd name="connsiteX1" fmla="*/ 73174 w 82718"/>
                <a:gd name="connsiteY1" fmla="*/ 0 h 19088"/>
                <a:gd name="connsiteX2" fmla="*/ 82719 w 82718"/>
                <a:gd name="connsiteY2" fmla="*/ 9544 h 19088"/>
                <a:gd name="connsiteX3" fmla="*/ 73174 w 82718"/>
                <a:gd name="connsiteY3" fmla="*/ 19089 h 19088"/>
                <a:gd name="connsiteX4" fmla="*/ 9544 w 82718"/>
                <a:gd name="connsiteY4" fmla="*/ 19089 h 19088"/>
                <a:gd name="connsiteX5" fmla="*/ 0 w 82718"/>
                <a:gd name="connsiteY5" fmla="*/ 9544 h 19088"/>
                <a:gd name="connsiteX6" fmla="*/ 9544 w 82718"/>
                <a:gd name="connsiteY6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18" h="19088">
                  <a:moveTo>
                    <a:pt x="9544" y="0"/>
                  </a:moveTo>
                  <a:lnTo>
                    <a:pt x="73174" y="0"/>
                  </a:lnTo>
                  <a:cubicBezTo>
                    <a:pt x="78583" y="0"/>
                    <a:pt x="82719" y="4136"/>
                    <a:pt x="82719" y="9544"/>
                  </a:cubicBezTo>
                  <a:cubicBezTo>
                    <a:pt x="82719" y="14953"/>
                    <a:pt x="78583" y="19089"/>
                    <a:pt x="73174" y="19089"/>
                  </a:cubicBezTo>
                  <a:lnTo>
                    <a:pt x="9544" y="19089"/>
                  </a:lnTo>
                  <a:cubicBezTo>
                    <a:pt x="4136" y="19089"/>
                    <a:pt x="0" y="14953"/>
                    <a:pt x="0" y="9544"/>
                  </a:cubicBezTo>
                  <a:cubicBezTo>
                    <a:pt x="0" y="4136"/>
                    <a:pt x="4136" y="0"/>
                    <a:pt x="954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1" name="Freeform: Shape 103">
              <a:extLst>
                <a:ext uri="{FF2B5EF4-FFF2-40B4-BE49-F238E27FC236}">
                  <a16:creationId xmlns:a16="http://schemas.microsoft.com/office/drawing/2014/main" id="{369820A0-4D64-5EF2-7920-815CFF1F25E0}"/>
                </a:ext>
              </a:extLst>
            </p:cNvPr>
            <p:cNvSpPr/>
            <p:nvPr/>
          </p:nvSpPr>
          <p:spPr>
            <a:xfrm>
              <a:off x="7499556" y="1983124"/>
              <a:ext cx="41359" cy="19089"/>
            </a:xfrm>
            <a:custGeom>
              <a:avLst/>
              <a:gdLst>
                <a:gd name="connsiteX0" fmla="*/ 0 w 41359"/>
                <a:gd name="connsiteY0" fmla="*/ 0 h 19088"/>
                <a:gd name="connsiteX1" fmla="*/ 20680 w 41359"/>
                <a:gd name="connsiteY1" fmla="*/ 19089 h 19088"/>
                <a:gd name="connsiteX2" fmla="*/ 41359 w 41359"/>
                <a:gd name="connsiteY2" fmla="*/ 0 h 19088"/>
                <a:gd name="connsiteX3" fmla="*/ 0 w 41359"/>
                <a:gd name="connsiteY3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59" h="19088">
                  <a:moveTo>
                    <a:pt x="0" y="0"/>
                  </a:moveTo>
                  <a:cubicBezTo>
                    <a:pt x="954" y="10817"/>
                    <a:pt x="9863" y="19089"/>
                    <a:pt x="20680" y="19089"/>
                  </a:cubicBezTo>
                  <a:cubicBezTo>
                    <a:pt x="31497" y="19089"/>
                    <a:pt x="40405" y="10817"/>
                    <a:pt x="4135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2" name="Freeform: Shape 104">
              <a:extLst>
                <a:ext uri="{FF2B5EF4-FFF2-40B4-BE49-F238E27FC236}">
                  <a16:creationId xmlns:a16="http://schemas.microsoft.com/office/drawing/2014/main" id="{761F3052-580B-8D71-6D1F-24B5F94D2142}"/>
                </a:ext>
              </a:extLst>
            </p:cNvPr>
            <p:cNvSpPr/>
            <p:nvPr/>
          </p:nvSpPr>
          <p:spPr>
            <a:xfrm>
              <a:off x="7437517" y="1734968"/>
              <a:ext cx="165437" cy="171800"/>
            </a:xfrm>
            <a:custGeom>
              <a:avLst/>
              <a:gdLst>
                <a:gd name="connsiteX0" fmla="*/ 82719 w 165437"/>
                <a:gd name="connsiteY0" fmla="*/ 0 h 171800"/>
                <a:gd name="connsiteX1" fmla="*/ 82719 w 165437"/>
                <a:gd name="connsiteY1" fmla="*/ 0 h 171800"/>
                <a:gd name="connsiteX2" fmla="*/ 82719 w 165437"/>
                <a:gd name="connsiteY2" fmla="*/ 0 h 171800"/>
                <a:gd name="connsiteX3" fmla="*/ 0 w 165437"/>
                <a:gd name="connsiteY3" fmla="*/ 81764 h 171800"/>
                <a:gd name="connsiteX4" fmla="*/ 0 w 165437"/>
                <a:gd name="connsiteY4" fmla="*/ 84628 h 171800"/>
                <a:gd name="connsiteX5" fmla="*/ 5727 w 165437"/>
                <a:gd name="connsiteY5" fmla="*/ 113261 h 171800"/>
                <a:gd name="connsiteX6" fmla="*/ 20043 w 165437"/>
                <a:gd name="connsiteY6" fmla="*/ 136804 h 171800"/>
                <a:gd name="connsiteX7" fmla="*/ 39450 w 165437"/>
                <a:gd name="connsiteY7" fmla="*/ 168301 h 171800"/>
                <a:gd name="connsiteX8" fmla="*/ 45177 w 165437"/>
                <a:gd name="connsiteY8" fmla="*/ 171800 h 171800"/>
                <a:gd name="connsiteX9" fmla="*/ 120260 w 165437"/>
                <a:gd name="connsiteY9" fmla="*/ 171800 h 171800"/>
                <a:gd name="connsiteX10" fmla="*/ 125987 w 165437"/>
                <a:gd name="connsiteY10" fmla="*/ 168301 h 171800"/>
                <a:gd name="connsiteX11" fmla="*/ 145394 w 165437"/>
                <a:gd name="connsiteY11" fmla="*/ 136804 h 171800"/>
                <a:gd name="connsiteX12" fmla="*/ 159711 w 165437"/>
                <a:gd name="connsiteY12" fmla="*/ 113261 h 171800"/>
                <a:gd name="connsiteX13" fmla="*/ 165437 w 165437"/>
                <a:gd name="connsiteY13" fmla="*/ 84628 h 171800"/>
                <a:gd name="connsiteX14" fmla="*/ 165437 w 165437"/>
                <a:gd name="connsiteY14" fmla="*/ 81764 h 171800"/>
                <a:gd name="connsiteX15" fmla="*/ 82719 w 165437"/>
                <a:gd name="connsiteY15" fmla="*/ 0 h 171800"/>
                <a:gd name="connsiteX16" fmla="*/ 146349 w 165437"/>
                <a:gd name="connsiteY16" fmla="*/ 84309 h 171800"/>
                <a:gd name="connsiteX17" fmla="*/ 141894 w 165437"/>
                <a:gd name="connsiteY17" fmla="*/ 106580 h 171800"/>
                <a:gd name="connsiteX18" fmla="*/ 131077 w 165437"/>
                <a:gd name="connsiteY18" fmla="*/ 124078 h 171800"/>
                <a:gd name="connsiteX19" fmla="*/ 112625 w 165437"/>
                <a:gd name="connsiteY19" fmla="*/ 152712 h 171800"/>
                <a:gd name="connsiteX20" fmla="*/ 82719 w 165437"/>
                <a:gd name="connsiteY20" fmla="*/ 152712 h 171800"/>
                <a:gd name="connsiteX21" fmla="*/ 53131 w 165437"/>
                <a:gd name="connsiteY21" fmla="*/ 152712 h 171800"/>
                <a:gd name="connsiteX22" fmla="*/ 34678 w 165437"/>
                <a:gd name="connsiteY22" fmla="*/ 124078 h 171800"/>
                <a:gd name="connsiteX23" fmla="*/ 23861 w 165437"/>
                <a:gd name="connsiteY23" fmla="*/ 106580 h 171800"/>
                <a:gd name="connsiteX24" fmla="*/ 19407 w 165437"/>
                <a:gd name="connsiteY24" fmla="*/ 84309 h 171800"/>
                <a:gd name="connsiteX25" fmla="*/ 19407 w 165437"/>
                <a:gd name="connsiteY25" fmla="*/ 81764 h 171800"/>
                <a:gd name="connsiteX26" fmla="*/ 83037 w 165437"/>
                <a:gd name="connsiteY26" fmla="*/ 18771 h 171800"/>
                <a:gd name="connsiteX27" fmla="*/ 83037 w 165437"/>
                <a:gd name="connsiteY27" fmla="*/ 18771 h 171800"/>
                <a:gd name="connsiteX28" fmla="*/ 83037 w 165437"/>
                <a:gd name="connsiteY28" fmla="*/ 18771 h 171800"/>
                <a:gd name="connsiteX29" fmla="*/ 83037 w 165437"/>
                <a:gd name="connsiteY29" fmla="*/ 18771 h 171800"/>
                <a:gd name="connsiteX30" fmla="*/ 83037 w 165437"/>
                <a:gd name="connsiteY30" fmla="*/ 18771 h 171800"/>
                <a:gd name="connsiteX31" fmla="*/ 83037 w 165437"/>
                <a:gd name="connsiteY31" fmla="*/ 18771 h 171800"/>
                <a:gd name="connsiteX32" fmla="*/ 83037 w 165437"/>
                <a:gd name="connsiteY32" fmla="*/ 18771 h 171800"/>
                <a:gd name="connsiteX33" fmla="*/ 146667 w 165437"/>
                <a:gd name="connsiteY33" fmla="*/ 81764 h 171800"/>
                <a:gd name="connsiteX34" fmla="*/ 146667 w 165437"/>
                <a:gd name="connsiteY34" fmla="*/ 84309 h 1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65437" h="171800">
                  <a:moveTo>
                    <a:pt x="82719" y="0"/>
                  </a:moveTo>
                  <a:cubicBezTo>
                    <a:pt x="82719" y="0"/>
                    <a:pt x="82719" y="0"/>
                    <a:pt x="82719" y="0"/>
                  </a:cubicBezTo>
                  <a:cubicBezTo>
                    <a:pt x="82719" y="0"/>
                    <a:pt x="82719" y="0"/>
                    <a:pt x="82719" y="0"/>
                  </a:cubicBezTo>
                  <a:cubicBezTo>
                    <a:pt x="37542" y="318"/>
                    <a:pt x="954" y="36587"/>
                    <a:pt x="0" y="81764"/>
                  </a:cubicBezTo>
                  <a:lnTo>
                    <a:pt x="0" y="84628"/>
                  </a:lnTo>
                  <a:cubicBezTo>
                    <a:pt x="318" y="94490"/>
                    <a:pt x="2227" y="104035"/>
                    <a:pt x="5727" y="113261"/>
                  </a:cubicBezTo>
                  <a:cubicBezTo>
                    <a:pt x="9226" y="121851"/>
                    <a:pt x="13999" y="129805"/>
                    <a:pt x="20043" y="136804"/>
                  </a:cubicBezTo>
                  <a:cubicBezTo>
                    <a:pt x="27679" y="145076"/>
                    <a:pt x="35951" y="161302"/>
                    <a:pt x="39450" y="168301"/>
                  </a:cubicBezTo>
                  <a:cubicBezTo>
                    <a:pt x="40405" y="170528"/>
                    <a:pt x="42632" y="171800"/>
                    <a:pt x="45177" y="171800"/>
                  </a:cubicBezTo>
                  <a:lnTo>
                    <a:pt x="120260" y="171800"/>
                  </a:lnTo>
                  <a:cubicBezTo>
                    <a:pt x="122805" y="171800"/>
                    <a:pt x="125033" y="170528"/>
                    <a:pt x="125987" y="168301"/>
                  </a:cubicBezTo>
                  <a:cubicBezTo>
                    <a:pt x="129487" y="161302"/>
                    <a:pt x="137759" y="145076"/>
                    <a:pt x="145394" y="136804"/>
                  </a:cubicBezTo>
                  <a:cubicBezTo>
                    <a:pt x="151439" y="129805"/>
                    <a:pt x="156529" y="121851"/>
                    <a:pt x="159711" y="113261"/>
                  </a:cubicBezTo>
                  <a:cubicBezTo>
                    <a:pt x="163210" y="104035"/>
                    <a:pt x="165119" y="94490"/>
                    <a:pt x="165437" y="84628"/>
                  </a:cubicBezTo>
                  <a:lnTo>
                    <a:pt x="165437" y="81764"/>
                  </a:lnTo>
                  <a:cubicBezTo>
                    <a:pt x="164483" y="36587"/>
                    <a:pt x="127896" y="318"/>
                    <a:pt x="82719" y="0"/>
                  </a:cubicBezTo>
                  <a:close/>
                  <a:moveTo>
                    <a:pt x="146349" y="84309"/>
                  </a:moveTo>
                  <a:cubicBezTo>
                    <a:pt x="146030" y="91945"/>
                    <a:pt x="144440" y="99581"/>
                    <a:pt x="141894" y="106580"/>
                  </a:cubicBezTo>
                  <a:cubicBezTo>
                    <a:pt x="139349" y="112943"/>
                    <a:pt x="135850" y="118988"/>
                    <a:pt x="131077" y="124078"/>
                  </a:cubicBezTo>
                  <a:cubicBezTo>
                    <a:pt x="123760" y="132986"/>
                    <a:pt x="117397" y="142531"/>
                    <a:pt x="112625" y="152712"/>
                  </a:cubicBezTo>
                  <a:lnTo>
                    <a:pt x="82719" y="152712"/>
                  </a:lnTo>
                  <a:lnTo>
                    <a:pt x="53131" y="152712"/>
                  </a:lnTo>
                  <a:cubicBezTo>
                    <a:pt x="48040" y="142531"/>
                    <a:pt x="41678" y="132986"/>
                    <a:pt x="34678" y="124078"/>
                  </a:cubicBezTo>
                  <a:cubicBezTo>
                    <a:pt x="30224" y="118988"/>
                    <a:pt x="26406" y="112943"/>
                    <a:pt x="23861" y="106580"/>
                  </a:cubicBezTo>
                  <a:cubicBezTo>
                    <a:pt x="20998" y="99581"/>
                    <a:pt x="19725" y="91945"/>
                    <a:pt x="19407" y="84309"/>
                  </a:cubicBezTo>
                  <a:lnTo>
                    <a:pt x="19407" y="81764"/>
                  </a:lnTo>
                  <a:cubicBezTo>
                    <a:pt x="20043" y="47086"/>
                    <a:pt x="48359" y="19089"/>
                    <a:pt x="83037" y="18771"/>
                  </a:cubicBezTo>
                  <a:lnTo>
                    <a:pt x="83037" y="18771"/>
                  </a:lnTo>
                  <a:lnTo>
                    <a:pt x="83037" y="18771"/>
                  </a:lnTo>
                  <a:cubicBezTo>
                    <a:pt x="83037" y="18771"/>
                    <a:pt x="83037" y="18771"/>
                    <a:pt x="83037" y="18771"/>
                  </a:cubicBezTo>
                  <a:cubicBezTo>
                    <a:pt x="83037" y="18771"/>
                    <a:pt x="83037" y="18771"/>
                    <a:pt x="83037" y="18771"/>
                  </a:cubicBezTo>
                  <a:lnTo>
                    <a:pt x="83037" y="18771"/>
                  </a:lnTo>
                  <a:lnTo>
                    <a:pt x="83037" y="18771"/>
                  </a:lnTo>
                  <a:cubicBezTo>
                    <a:pt x="117715" y="19089"/>
                    <a:pt x="146030" y="46768"/>
                    <a:pt x="146667" y="81764"/>
                  </a:cubicBezTo>
                  <a:lnTo>
                    <a:pt x="146667" y="84309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113" name="Graphic 153" descr="Magnifying glass">
            <a:extLst>
              <a:ext uri="{FF2B5EF4-FFF2-40B4-BE49-F238E27FC236}">
                <a16:creationId xmlns:a16="http://schemas.microsoft.com/office/drawing/2014/main" id="{D21FC22C-BD7F-AD75-B751-A6B96371EFC8}"/>
              </a:ext>
            </a:extLst>
          </p:cNvPr>
          <p:cNvSpPr/>
          <p:nvPr/>
        </p:nvSpPr>
        <p:spPr>
          <a:xfrm>
            <a:off x="7820449" y="4054890"/>
            <a:ext cx="323903" cy="323903"/>
          </a:xfrm>
          <a:custGeom>
            <a:avLst/>
            <a:gdLst>
              <a:gd name="connsiteX0" fmla="*/ 244657 w 248156"/>
              <a:gd name="connsiteY0" fmla="*/ 213160 h 248156"/>
              <a:gd name="connsiteX1" fmla="*/ 204888 w 248156"/>
              <a:gd name="connsiteY1" fmla="*/ 173391 h 248156"/>
              <a:gd name="connsiteX2" fmla="*/ 185163 w 248156"/>
              <a:gd name="connsiteY2" fmla="*/ 167346 h 248156"/>
              <a:gd name="connsiteX3" fmla="*/ 171164 w 248156"/>
              <a:gd name="connsiteY3" fmla="*/ 153348 h 248156"/>
              <a:gd name="connsiteX4" fmla="*/ 190889 w 248156"/>
              <a:gd name="connsiteY4" fmla="*/ 95445 h 248156"/>
              <a:gd name="connsiteX5" fmla="*/ 95445 w 248156"/>
              <a:gd name="connsiteY5" fmla="*/ 0 h 248156"/>
              <a:gd name="connsiteX6" fmla="*/ 0 w 248156"/>
              <a:gd name="connsiteY6" fmla="*/ 95445 h 248156"/>
              <a:gd name="connsiteX7" fmla="*/ 95445 w 248156"/>
              <a:gd name="connsiteY7" fmla="*/ 190889 h 248156"/>
              <a:gd name="connsiteX8" fmla="*/ 153348 w 248156"/>
              <a:gd name="connsiteY8" fmla="*/ 171164 h 248156"/>
              <a:gd name="connsiteX9" fmla="*/ 167346 w 248156"/>
              <a:gd name="connsiteY9" fmla="*/ 185163 h 248156"/>
              <a:gd name="connsiteX10" fmla="*/ 173391 w 248156"/>
              <a:gd name="connsiteY10" fmla="*/ 204888 h 248156"/>
              <a:gd name="connsiteX11" fmla="*/ 213160 w 248156"/>
              <a:gd name="connsiteY11" fmla="*/ 244657 h 248156"/>
              <a:gd name="connsiteX12" fmla="*/ 229067 w 248156"/>
              <a:gd name="connsiteY12" fmla="*/ 251338 h 248156"/>
              <a:gd name="connsiteX13" fmla="*/ 244975 w 248156"/>
              <a:gd name="connsiteY13" fmla="*/ 244657 h 248156"/>
              <a:gd name="connsiteX14" fmla="*/ 244657 w 248156"/>
              <a:gd name="connsiteY14" fmla="*/ 213160 h 248156"/>
              <a:gd name="connsiteX15" fmla="*/ 95127 w 248156"/>
              <a:gd name="connsiteY15" fmla="*/ 171482 h 248156"/>
              <a:gd name="connsiteX16" fmla="*/ 18771 w 248156"/>
              <a:gd name="connsiteY16" fmla="*/ 95127 h 248156"/>
              <a:gd name="connsiteX17" fmla="*/ 95127 w 248156"/>
              <a:gd name="connsiteY17" fmla="*/ 18771 h 248156"/>
              <a:gd name="connsiteX18" fmla="*/ 171482 w 248156"/>
              <a:gd name="connsiteY18" fmla="*/ 95127 h 248156"/>
              <a:gd name="connsiteX19" fmla="*/ 95127 w 248156"/>
              <a:gd name="connsiteY19" fmla="*/ 171482 h 24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8156" h="248156">
                <a:moveTo>
                  <a:pt x="244657" y="213160"/>
                </a:moveTo>
                <a:lnTo>
                  <a:pt x="204888" y="173391"/>
                </a:lnTo>
                <a:cubicBezTo>
                  <a:pt x="199479" y="167983"/>
                  <a:pt x="192162" y="166074"/>
                  <a:pt x="185163" y="167346"/>
                </a:cubicBezTo>
                <a:lnTo>
                  <a:pt x="171164" y="153348"/>
                </a:lnTo>
                <a:cubicBezTo>
                  <a:pt x="183572" y="137440"/>
                  <a:pt x="190889" y="117079"/>
                  <a:pt x="190889" y="95445"/>
                </a:cubicBezTo>
                <a:cubicBezTo>
                  <a:pt x="190889" y="42950"/>
                  <a:pt x="147939" y="0"/>
                  <a:pt x="95445" y="0"/>
                </a:cubicBezTo>
                <a:cubicBezTo>
                  <a:pt x="42950" y="0"/>
                  <a:pt x="0" y="42950"/>
                  <a:pt x="0" y="95445"/>
                </a:cubicBezTo>
                <a:cubicBezTo>
                  <a:pt x="0" y="147939"/>
                  <a:pt x="42950" y="190889"/>
                  <a:pt x="95445" y="190889"/>
                </a:cubicBezTo>
                <a:cubicBezTo>
                  <a:pt x="117079" y="190889"/>
                  <a:pt x="137122" y="183572"/>
                  <a:pt x="153348" y="171164"/>
                </a:cubicBezTo>
                <a:lnTo>
                  <a:pt x="167346" y="185163"/>
                </a:lnTo>
                <a:cubicBezTo>
                  <a:pt x="166074" y="192162"/>
                  <a:pt x="167983" y="199479"/>
                  <a:pt x="173391" y="204888"/>
                </a:cubicBezTo>
                <a:lnTo>
                  <a:pt x="213160" y="244657"/>
                </a:lnTo>
                <a:cubicBezTo>
                  <a:pt x="217614" y="249111"/>
                  <a:pt x="223341" y="251338"/>
                  <a:pt x="229067" y="251338"/>
                </a:cubicBezTo>
                <a:cubicBezTo>
                  <a:pt x="234794" y="251338"/>
                  <a:pt x="240521" y="249111"/>
                  <a:pt x="244975" y="244657"/>
                </a:cubicBezTo>
                <a:cubicBezTo>
                  <a:pt x="253247" y="235748"/>
                  <a:pt x="253247" y="221750"/>
                  <a:pt x="244657" y="213160"/>
                </a:cubicBezTo>
                <a:close/>
                <a:moveTo>
                  <a:pt x="95127" y="171482"/>
                </a:moveTo>
                <a:cubicBezTo>
                  <a:pt x="53131" y="171482"/>
                  <a:pt x="18771" y="137122"/>
                  <a:pt x="18771" y="95127"/>
                </a:cubicBezTo>
                <a:cubicBezTo>
                  <a:pt x="18771" y="53131"/>
                  <a:pt x="53131" y="18771"/>
                  <a:pt x="95127" y="18771"/>
                </a:cubicBezTo>
                <a:cubicBezTo>
                  <a:pt x="137122" y="18771"/>
                  <a:pt x="171482" y="53131"/>
                  <a:pt x="171482" y="95127"/>
                </a:cubicBezTo>
                <a:cubicBezTo>
                  <a:pt x="171482" y="137122"/>
                  <a:pt x="137122" y="171482"/>
                  <a:pt x="95127" y="171482"/>
                </a:cubicBezTo>
                <a:close/>
              </a:path>
            </a:pathLst>
          </a:custGeom>
          <a:solidFill>
            <a:schemeClr val="bg2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grpSp>
        <p:nvGrpSpPr>
          <p:cNvPr id="118" name="Graphic 705" descr="Chat">
            <a:extLst>
              <a:ext uri="{FF2B5EF4-FFF2-40B4-BE49-F238E27FC236}">
                <a16:creationId xmlns:a16="http://schemas.microsoft.com/office/drawing/2014/main" id="{345140F1-23E3-20C6-A9E6-0A5D4904C9CB}"/>
              </a:ext>
            </a:extLst>
          </p:cNvPr>
          <p:cNvGrpSpPr/>
          <p:nvPr/>
        </p:nvGrpSpPr>
        <p:grpSpPr>
          <a:xfrm>
            <a:off x="5783469" y="4070684"/>
            <a:ext cx="417598" cy="292316"/>
            <a:chOff x="1197311" y="6262018"/>
            <a:chExt cx="274091" cy="191863"/>
          </a:xfrm>
          <a:solidFill>
            <a:schemeClr val="bg2"/>
          </a:solidFill>
        </p:grpSpPr>
        <p:sp>
          <p:nvSpPr>
            <p:cNvPr id="119" name="Freeform: Shape 111">
              <a:extLst>
                <a:ext uri="{FF2B5EF4-FFF2-40B4-BE49-F238E27FC236}">
                  <a16:creationId xmlns:a16="http://schemas.microsoft.com/office/drawing/2014/main" id="{4FBB10CD-C593-2498-DD5C-470E5B689F94}"/>
                </a:ext>
              </a:extLst>
            </p:cNvPr>
            <p:cNvSpPr/>
            <p:nvPr/>
          </p:nvSpPr>
          <p:spPr>
            <a:xfrm>
              <a:off x="1197311" y="6262018"/>
              <a:ext cx="171307" cy="154176"/>
            </a:xfrm>
            <a:custGeom>
              <a:avLst/>
              <a:gdLst>
                <a:gd name="connsiteX0" fmla="*/ 116489 w 171306"/>
                <a:gd name="connsiteY0" fmla="*/ 23983 h 154176"/>
                <a:gd name="connsiteX1" fmla="*/ 171307 w 171306"/>
                <a:gd name="connsiteY1" fmla="*/ 23983 h 154176"/>
                <a:gd name="connsiteX2" fmla="*/ 171307 w 171306"/>
                <a:gd name="connsiteY2" fmla="*/ 13705 h 154176"/>
                <a:gd name="connsiteX3" fmla="*/ 157602 w 171306"/>
                <a:gd name="connsiteY3" fmla="*/ 0 h 154176"/>
                <a:gd name="connsiteX4" fmla="*/ 13705 w 171306"/>
                <a:gd name="connsiteY4" fmla="*/ 0 h 154176"/>
                <a:gd name="connsiteX5" fmla="*/ 0 w 171306"/>
                <a:gd name="connsiteY5" fmla="*/ 13705 h 154176"/>
                <a:gd name="connsiteX6" fmla="*/ 0 w 171306"/>
                <a:gd name="connsiteY6" fmla="*/ 106210 h 154176"/>
                <a:gd name="connsiteX7" fmla="*/ 13705 w 171306"/>
                <a:gd name="connsiteY7" fmla="*/ 119915 h 154176"/>
                <a:gd name="connsiteX8" fmla="*/ 34261 w 171306"/>
                <a:gd name="connsiteY8" fmla="*/ 119915 h 154176"/>
                <a:gd name="connsiteX9" fmla="*/ 34261 w 171306"/>
                <a:gd name="connsiteY9" fmla="*/ 154176 h 154176"/>
                <a:gd name="connsiteX10" fmla="*/ 68523 w 171306"/>
                <a:gd name="connsiteY10" fmla="*/ 119915 h 154176"/>
                <a:gd name="connsiteX11" fmla="*/ 89080 w 171306"/>
                <a:gd name="connsiteY11" fmla="*/ 119915 h 154176"/>
                <a:gd name="connsiteX12" fmla="*/ 89080 w 171306"/>
                <a:gd name="connsiteY12" fmla="*/ 51392 h 154176"/>
                <a:gd name="connsiteX13" fmla="*/ 116489 w 171306"/>
                <a:gd name="connsiteY13" fmla="*/ 23983 h 15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306" h="154176">
                  <a:moveTo>
                    <a:pt x="116489" y="23983"/>
                  </a:moveTo>
                  <a:lnTo>
                    <a:pt x="171307" y="23983"/>
                  </a:lnTo>
                  <a:lnTo>
                    <a:pt x="171307" y="13705"/>
                  </a:lnTo>
                  <a:cubicBezTo>
                    <a:pt x="171307" y="6167"/>
                    <a:pt x="165140" y="0"/>
                    <a:pt x="157602" y="0"/>
                  </a:cubicBezTo>
                  <a:lnTo>
                    <a:pt x="13705" y="0"/>
                  </a:lnTo>
                  <a:cubicBezTo>
                    <a:pt x="6167" y="0"/>
                    <a:pt x="0" y="6167"/>
                    <a:pt x="0" y="13705"/>
                  </a:cubicBezTo>
                  <a:lnTo>
                    <a:pt x="0" y="106210"/>
                  </a:lnTo>
                  <a:cubicBezTo>
                    <a:pt x="0" y="113748"/>
                    <a:pt x="6167" y="119915"/>
                    <a:pt x="13705" y="119915"/>
                  </a:cubicBezTo>
                  <a:lnTo>
                    <a:pt x="34261" y="119915"/>
                  </a:lnTo>
                  <a:lnTo>
                    <a:pt x="34261" y="154176"/>
                  </a:lnTo>
                  <a:lnTo>
                    <a:pt x="68523" y="119915"/>
                  </a:lnTo>
                  <a:lnTo>
                    <a:pt x="89080" y="119915"/>
                  </a:lnTo>
                  <a:lnTo>
                    <a:pt x="89080" y="51392"/>
                  </a:lnTo>
                  <a:cubicBezTo>
                    <a:pt x="89080" y="36317"/>
                    <a:pt x="101414" y="23983"/>
                    <a:pt x="116489" y="23983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20" name="Freeform: Shape 112">
              <a:extLst>
                <a:ext uri="{FF2B5EF4-FFF2-40B4-BE49-F238E27FC236}">
                  <a16:creationId xmlns:a16="http://schemas.microsoft.com/office/drawing/2014/main" id="{7E49AD5D-F9D5-148B-B660-DE52811BC3A3}"/>
                </a:ext>
              </a:extLst>
            </p:cNvPr>
            <p:cNvSpPr/>
            <p:nvPr/>
          </p:nvSpPr>
          <p:spPr>
            <a:xfrm>
              <a:off x="1300095" y="6299705"/>
              <a:ext cx="171307" cy="154176"/>
            </a:xfrm>
            <a:custGeom>
              <a:avLst/>
              <a:gdLst>
                <a:gd name="connsiteX0" fmla="*/ 157602 w 171306"/>
                <a:gd name="connsiteY0" fmla="*/ 0 h 154176"/>
                <a:gd name="connsiteX1" fmla="*/ 13705 w 171306"/>
                <a:gd name="connsiteY1" fmla="*/ 0 h 154176"/>
                <a:gd name="connsiteX2" fmla="*/ 0 w 171306"/>
                <a:gd name="connsiteY2" fmla="*/ 13705 h 154176"/>
                <a:gd name="connsiteX3" fmla="*/ 0 w 171306"/>
                <a:gd name="connsiteY3" fmla="*/ 106210 h 154176"/>
                <a:gd name="connsiteX4" fmla="*/ 13705 w 171306"/>
                <a:gd name="connsiteY4" fmla="*/ 119915 h 154176"/>
                <a:gd name="connsiteX5" fmla="*/ 102784 w 171306"/>
                <a:gd name="connsiteY5" fmla="*/ 119915 h 154176"/>
                <a:gd name="connsiteX6" fmla="*/ 137045 w 171306"/>
                <a:gd name="connsiteY6" fmla="*/ 154176 h 154176"/>
                <a:gd name="connsiteX7" fmla="*/ 137045 w 171306"/>
                <a:gd name="connsiteY7" fmla="*/ 119915 h 154176"/>
                <a:gd name="connsiteX8" fmla="*/ 157602 w 171306"/>
                <a:gd name="connsiteY8" fmla="*/ 119915 h 154176"/>
                <a:gd name="connsiteX9" fmla="*/ 171307 w 171306"/>
                <a:gd name="connsiteY9" fmla="*/ 106210 h 154176"/>
                <a:gd name="connsiteX10" fmla="*/ 171307 w 171306"/>
                <a:gd name="connsiteY10" fmla="*/ 13705 h 154176"/>
                <a:gd name="connsiteX11" fmla="*/ 157602 w 171306"/>
                <a:gd name="connsiteY11" fmla="*/ 0 h 15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306" h="154176">
                  <a:moveTo>
                    <a:pt x="157602" y="0"/>
                  </a:moveTo>
                  <a:lnTo>
                    <a:pt x="13705" y="0"/>
                  </a:lnTo>
                  <a:cubicBezTo>
                    <a:pt x="6167" y="0"/>
                    <a:pt x="0" y="6167"/>
                    <a:pt x="0" y="13705"/>
                  </a:cubicBezTo>
                  <a:lnTo>
                    <a:pt x="0" y="106210"/>
                  </a:lnTo>
                  <a:cubicBezTo>
                    <a:pt x="0" y="113748"/>
                    <a:pt x="6167" y="119915"/>
                    <a:pt x="13705" y="119915"/>
                  </a:cubicBezTo>
                  <a:lnTo>
                    <a:pt x="102784" y="119915"/>
                  </a:lnTo>
                  <a:lnTo>
                    <a:pt x="137045" y="154176"/>
                  </a:lnTo>
                  <a:lnTo>
                    <a:pt x="137045" y="119915"/>
                  </a:lnTo>
                  <a:lnTo>
                    <a:pt x="157602" y="119915"/>
                  </a:lnTo>
                  <a:cubicBezTo>
                    <a:pt x="165140" y="119915"/>
                    <a:pt x="171307" y="113748"/>
                    <a:pt x="171307" y="106210"/>
                  </a:cubicBezTo>
                  <a:lnTo>
                    <a:pt x="171307" y="13705"/>
                  </a:lnTo>
                  <a:cubicBezTo>
                    <a:pt x="171307" y="6167"/>
                    <a:pt x="165140" y="0"/>
                    <a:pt x="157602" y="0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121" name="Graphic 422" descr="Smart Phone">
            <a:extLst>
              <a:ext uri="{FF2B5EF4-FFF2-40B4-BE49-F238E27FC236}">
                <a16:creationId xmlns:a16="http://schemas.microsoft.com/office/drawing/2014/main" id="{4789DD1D-CE64-529F-4A38-BC355156753A}"/>
              </a:ext>
            </a:extLst>
          </p:cNvPr>
          <p:cNvSpPr/>
          <p:nvPr/>
        </p:nvSpPr>
        <p:spPr>
          <a:xfrm>
            <a:off x="1869731" y="4015553"/>
            <a:ext cx="213420" cy="391266"/>
          </a:xfrm>
          <a:custGeom>
            <a:avLst/>
            <a:gdLst>
              <a:gd name="connsiteX0" fmla="*/ 167246 w 191138"/>
              <a:gd name="connsiteY0" fmla="*/ 302636 h 350420"/>
              <a:gd name="connsiteX1" fmla="*/ 23892 w 191138"/>
              <a:gd name="connsiteY1" fmla="*/ 302636 h 350420"/>
              <a:gd name="connsiteX2" fmla="*/ 23892 w 191138"/>
              <a:gd name="connsiteY2" fmla="*/ 47785 h 350420"/>
              <a:gd name="connsiteX3" fmla="*/ 167246 w 191138"/>
              <a:gd name="connsiteY3" fmla="*/ 47785 h 350420"/>
              <a:gd name="connsiteX4" fmla="*/ 167246 w 191138"/>
              <a:gd name="connsiteY4" fmla="*/ 302636 h 350420"/>
              <a:gd name="connsiteX5" fmla="*/ 79641 w 191138"/>
              <a:gd name="connsiteY5" fmla="*/ 15928 h 350420"/>
              <a:gd name="connsiteX6" fmla="*/ 111497 w 191138"/>
              <a:gd name="connsiteY6" fmla="*/ 15928 h 350420"/>
              <a:gd name="connsiteX7" fmla="*/ 119462 w 191138"/>
              <a:gd name="connsiteY7" fmla="*/ 23892 h 350420"/>
              <a:gd name="connsiteX8" fmla="*/ 111497 w 191138"/>
              <a:gd name="connsiteY8" fmla="*/ 31856 h 350420"/>
              <a:gd name="connsiteX9" fmla="*/ 79641 w 191138"/>
              <a:gd name="connsiteY9" fmla="*/ 31856 h 350420"/>
              <a:gd name="connsiteX10" fmla="*/ 71677 w 191138"/>
              <a:gd name="connsiteY10" fmla="*/ 23892 h 350420"/>
              <a:gd name="connsiteX11" fmla="*/ 79641 w 191138"/>
              <a:gd name="connsiteY11" fmla="*/ 15928 h 350420"/>
              <a:gd name="connsiteX12" fmla="*/ 183174 w 191138"/>
              <a:gd name="connsiteY12" fmla="*/ 0 h 350420"/>
              <a:gd name="connsiteX13" fmla="*/ 7964 w 191138"/>
              <a:gd name="connsiteY13" fmla="*/ 0 h 350420"/>
              <a:gd name="connsiteX14" fmla="*/ 0 w 191138"/>
              <a:gd name="connsiteY14" fmla="*/ 7964 h 350420"/>
              <a:gd name="connsiteX15" fmla="*/ 0 w 191138"/>
              <a:gd name="connsiteY15" fmla="*/ 342456 h 350420"/>
              <a:gd name="connsiteX16" fmla="*/ 7964 w 191138"/>
              <a:gd name="connsiteY16" fmla="*/ 350421 h 350420"/>
              <a:gd name="connsiteX17" fmla="*/ 183174 w 191138"/>
              <a:gd name="connsiteY17" fmla="*/ 350421 h 350420"/>
              <a:gd name="connsiteX18" fmla="*/ 191139 w 191138"/>
              <a:gd name="connsiteY18" fmla="*/ 342456 h 350420"/>
              <a:gd name="connsiteX19" fmla="*/ 191139 w 191138"/>
              <a:gd name="connsiteY19" fmla="*/ 7964 h 350420"/>
              <a:gd name="connsiteX20" fmla="*/ 183174 w 191138"/>
              <a:gd name="connsiteY20" fmla="*/ 0 h 35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1138" h="350420">
                <a:moveTo>
                  <a:pt x="167246" y="302636"/>
                </a:moveTo>
                <a:lnTo>
                  <a:pt x="23892" y="302636"/>
                </a:lnTo>
                <a:lnTo>
                  <a:pt x="23892" y="47785"/>
                </a:lnTo>
                <a:lnTo>
                  <a:pt x="167246" y="47785"/>
                </a:lnTo>
                <a:lnTo>
                  <a:pt x="167246" y="302636"/>
                </a:lnTo>
                <a:close/>
                <a:moveTo>
                  <a:pt x="79641" y="15928"/>
                </a:moveTo>
                <a:lnTo>
                  <a:pt x="111497" y="15928"/>
                </a:lnTo>
                <a:cubicBezTo>
                  <a:pt x="115878" y="15928"/>
                  <a:pt x="119462" y="19512"/>
                  <a:pt x="119462" y="23892"/>
                </a:cubicBezTo>
                <a:cubicBezTo>
                  <a:pt x="119462" y="28273"/>
                  <a:pt x="115878" y="31856"/>
                  <a:pt x="111497" y="31856"/>
                </a:cubicBezTo>
                <a:lnTo>
                  <a:pt x="79641" y="31856"/>
                </a:lnTo>
                <a:cubicBezTo>
                  <a:pt x="75261" y="31856"/>
                  <a:pt x="71677" y="28273"/>
                  <a:pt x="71677" y="23892"/>
                </a:cubicBezTo>
                <a:cubicBezTo>
                  <a:pt x="71677" y="19512"/>
                  <a:pt x="75261" y="15928"/>
                  <a:pt x="79641" y="15928"/>
                </a:cubicBezTo>
                <a:close/>
                <a:moveTo>
                  <a:pt x="183174" y="0"/>
                </a:moveTo>
                <a:lnTo>
                  <a:pt x="7964" y="0"/>
                </a:lnTo>
                <a:cubicBezTo>
                  <a:pt x="3584" y="0"/>
                  <a:pt x="0" y="3584"/>
                  <a:pt x="0" y="7964"/>
                </a:cubicBezTo>
                <a:lnTo>
                  <a:pt x="0" y="342456"/>
                </a:lnTo>
                <a:cubicBezTo>
                  <a:pt x="0" y="346837"/>
                  <a:pt x="3584" y="350421"/>
                  <a:pt x="7964" y="350421"/>
                </a:cubicBezTo>
                <a:lnTo>
                  <a:pt x="183174" y="350421"/>
                </a:lnTo>
                <a:cubicBezTo>
                  <a:pt x="187555" y="350421"/>
                  <a:pt x="191139" y="346837"/>
                  <a:pt x="191139" y="342456"/>
                </a:cubicBezTo>
                <a:lnTo>
                  <a:pt x="191139" y="7964"/>
                </a:lnTo>
                <a:cubicBezTo>
                  <a:pt x="191139" y="3584"/>
                  <a:pt x="187555" y="0"/>
                  <a:pt x="183174" y="0"/>
                </a:cubicBez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122" name="Freeform 5">
            <a:extLst>
              <a:ext uri="{FF2B5EF4-FFF2-40B4-BE49-F238E27FC236}">
                <a16:creationId xmlns:a16="http://schemas.microsoft.com/office/drawing/2014/main" id="{1868795C-A73C-0322-3C98-890E5A4DB17D}"/>
              </a:ext>
            </a:extLst>
          </p:cNvPr>
          <p:cNvSpPr>
            <a:spLocks/>
          </p:cNvSpPr>
          <p:nvPr/>
        </p:nvSpPr>
        <p:spPr bwMode="auto">
          <a:xfrm>
            <a:off x="1333905" y="3614074"/>
            <a:ext cx="1318502" cy="1129502"/>
          </a:xfrm>
          <a:custGeom>
            <a:avLst/>
            <a:gdLst>
              <a:gd name="T0" fmla="*/ 288 w 307"/>
              <a:gd name="T1" fmla="*/ 25 h 263"/>
              <a:gd name="T2" fmla="*/ 25 w 307"/>
              <a:gd name="T3" fmla="*/ 25 h 263"/>
              <a:gd name="T4" fmla="*/ 0 w 307"/>
              <a:gd name="T5" fmla="*/ 0 h 263"/>
              <a:gd name="T6" fmla="*/ 0 w 307"/>
              <a:gd name="T7" fmla="*/ 44 h 263"/>
              <a:gd name="T8" fmla="*/ 0 w 307"/>
              <a:gd name="T9" fmla="*/ 44 h 263"/>
              <a:gd name="T10" fmla="*/ 0 w 307"/>
              <a:gd name="T11" fmla="*/ 245 h 263"/>
              <a:gd name="T12" fmla="*/ 18 w 307"/>
              <a:gd name="T13" fmla="*/ 263 h 263"/>
              <a:gd name="T14" fmla="*/ 288 w 307"/>
              <a:gd name="T15" fmla="*/ 263 h 263"/>
              <a:gd name="T16" fmla="*/ 307 w 307"/>
              <a:gd name="T17" fmla="*/ 245 h 263"/>
              <a:gd name="T18" fmla="*/ 307 w 307"/>
              <a:gd name="T19" fmla="*/ 44 h 263"/>
              <a:gd name="T20" fmla="*/ 288 w 307"/>
              <a:gd name="T21" fmla="*/ 25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7" h="263">
                <a:moveTo>
                  <a:pt x="288" y="25"/>
                </a:moveTo>
                <a:cubicBezTo>
                  <a:pt x="25" y="25"/>
                  <a:pt x="25" y="25"/>
                  <a:pt x="25" y="25"/>
                </a:cubicBezTo>
                <a:cubicBezTo>
                  <a:pt x="11" y="25"/>
                  <a:pt x="0" y="14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5"/>
                  <a:pt x="8" y="263"/>
                  <a:pt x="18" y="263"/>
                </a:cubicBezTo>
                <a:cubicBezTo>
                  <a:pt x="288" y="263"/>
                  <a:pt x="288" y="263"/>
                  <a:pt x="288" y="263"/>
                </a:cubicBezTo>
                <a:cubicBezTo>
                  <a:pt x="298" y="263"/>
                  <a:pt x="307" y="255"/>
                  <a:pt x="307" y="245"/>
                </a:cubicBezTo>
                <a:cubicBezTo>
                  <a:pt x="307" y="44"/>
                  <a:pt x="307" y="44"/>
                  <a:pt x="307" y="44"/>
                </a:cubicBezTo>
                <a:cubicBezTo>
                  <a:pt x="307" y="34"/>
                  <a:pt x="298" y="25"/>
                  <a:pt x="288" y="25"/>
                </a:cubicBezTo>
                <a:close/>
              </a:path>
            </a:pathLst>
          </a:custGeom>
          <a:solidFill>
            <a:srgbClr val="A8C5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BC629372-C3C3-E028-BED5-53C27D97EBC6}"/>
              </a:ext>
            </a:extLst>
          </p:cNvPr>
          <p:cNvSpPr>
            <a:spLocks/>
          </p:cNvSpPr>
          <p:nvPr/>
        </p:nvSpPr>
        <p:spPr bwMode="auto">
          <a:xfrm>
            <a:off x="4019896" y="3614074"/>
            <a:ext cx="1318502" cy="1129502"/>
          </a:xfrm>
          <a:custGeom>
            <a:avLst/>
            <a:gdLst>
              <a:gd name="T0" fmla="*/ 288 w 307"/>
              <a:gd name="T1" fmla="*/ 25 h 263"/>
              <a:gd name="T2" fmla="*/ 25 w 307"/>
              <a:gd name="T3" fmla="*/ 25 h 263"/>
              <a:gd name="T4" fmla="*/ 0 w 307"/>
              <a:gd name="T5" fmla="*/ 0 h 263"/>
              <a:gd name="T6" fmla="*/ 0 w 307"/>
              <a:gd name="T7" fmla="*/ 44 h 263"/>
              <a:gd name="T8" fmla="*/ 0 w 307"/>
              <a:gd name="T9" fmla="*/ 44 h 263"/>
              <a:gd name="T10" fmla="*/ 0 w 307"/>
              <a:gd name="T11" fmla="*/ 245 h 263"/>
              <a:gd name="T12" fmla="*/ 18 w 307"/>
              <a:gd name="T13" fmla="*/ 263 h 263"/>
              <a:gd name="T14" fmla="*/ 288 w 307"/>
              <a:gd name="T15" fmla="*/ 263 h 263"/>
              <a:gd name="T16" fmla="*/ 307 w 307"/>
              <a:gd name="T17" fmla="*/ 245 h 263"/>
              <a:gd name="T18" fmla="*/ 307 w 307"/>
              <a:gd name="T19" fmla="*/ 44 h 263"/>
              <a:gd name="T20" fmla="*/ 288 w 307"/>
              <a:gd name="T21" fmla="*/ 25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7" h="263">
                <a:moveTo>
                  <a:pt x="288" y="25"/>
                </a:moveTo>
                <a:cubicBezTo>
                  <a:pt x="25" y="25"/>
                  <a:pt x="25" y="25"/>
                  <a:pt x="25" y="25"/>
                </a:cubicBezTo>
                <a:cubicBezTo>
                  <a:pt x="11" y="25"/>
                  <a:pt x="0" y="14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5"/>
                  <a:pt x="8" y="263"/>
                  <a:pt x="18" y="263"/>
                </a:cubicBezTo>
                <a:cubicBezTo>
                  <a:pt x="288" y="263"/>
                  <a:pt x="288" y="263"/>
                  <a:pt x="288" y="263"/>
                </a:cubicBezTo>
                <a:cubicBezTo>
                  <a:pt x="298" y="263"/>
                  <a:pt x="307" y="255"/>
                  <a:pt x="307" y="245"/>
                </a:cubicBezTo>
                <a:cubicBezTo>
                  <a:pt x="307" y="44"/>
                  <a:pt x="307" y="44"/>
                  <a:pt x="307" y="44"/>
                </a:cubicBezTo>
                <a:cubicBezTo>
                  <a:pt x="307" y="34"/>
                  <a:pt x="298" y="25"/>
                  <a:pt x="288" y="25"/>
                </a:cubicBezTo>
                <a:close/>
              </a:path>
            </a:pathLst>
          </a:custGeom>
          <a:solidFill>
            <a:srgbClr val="A8C5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5">
            <a:extLst>
              <a:ext uri="{FF2B5EF4-FFF2-40B4-BE49-F238E27FC236}">
                <a16:creationId xmlns:a16="http://schemas.microsoft.com/office/drawing/2014/main" id="{95D2BE2F-875E-8D3B-3D2D-10F8FE41225C}"/>
              </a:ext>
            </a:extLst>
          </p:cNvPr>
          <p:cNvSpPr>
            <a:spLocks/>
          </p:cNvSpPr>
          <p:nvPr/>
        </p:nvSpPr>
        <p:spPr bwMode="auto">
          <a:xfrm>
            <a:off x="6515982" y="3614074"/>
            <a:ext cx="1318502" cy="1129502"/>
          </a:xfrm>
          <a:custGeom>
            <a:avLst/>
            <a:gdLst>
              <a:gd name="T0" fmla="*/ 288 w 307"/>
              <a:gd name="T1" fmla="*/ 25 h 263"/>
              <a:gd name="T2" fmla="*/ 25 w 307"/>
              <a:gd name="T3" fmla="*/ 25 h 263"/>
              <a:gd name="T4" fmla="*/ 0 w 307"/>
              <a:gd name="T5" fmla="*/ 0 h 263"/>
              <a:gd name="T6" fmla="*/ 0 w 307"/>
              <a:gd name="T7" fmla="*/ 44 h 263"/>
              <a:gd name="T8" fmla="*/ 0 w 307"/>
              <a:gd name="T9" fmla="*/ 44 h 263"/>
              <a:gd name="T10" fmla="*/ 0 w 307"/>
              <a:gd name="T11" fmla="*/ 245 h 263"/>
              <a:gd name="T12" fmla="*/ 18 w 307"/>
              <a:gd name="T13" fmla="*/ 263 h 263"/>
              <a:gd name="T14" fmla="*/ 288 w 307"/>
              <a:gd name="T15" fmla="*/ 263 h 263"/>
              <a:gd name="T16" fmla="*/ 307 w 307"/>
              <a:gd name="T17" fmla="*/ 245 h 263"/>
              <a:gd name="T18" fmla="*/ 307 w 307"/>
              <a:gd name="T19" fmla="*/ 44 h 263"/>
              <a:gd name="T20" fmla="*/ 288 w 307"/>
              <a:gd name="T21" fmla="*/ 25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7" h="263">
                <a:moveTo>
                  <a:pt x="288" y="25"/>
                </a:moveTo>
                <a:cubicBezTo>
                  <a:pt x="25" y="25"/>
                  <a:pt x="25" y="25"/>
                  <a:pt x="25" y="25"/>
                </a:cubicBezTo>
                <a:cubicBezTo>
                  <a:pt x="11" y="25"/>
                  <a:pt x="0" y="14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5"/>
                  <a:pt x="8" y="263"/>
                  <a:pt x="18" y="263"/>
                </a:cubicBezTo>
                <a:cubicBezTo>
                  <a:pt x="288" y="263"/>
                  <a:pt x="288" y="263"/>
                  <a:pt x="288" y="263"/>
                </a:cubicBezTo>
                <a:cubicBezTo>
                  <a:pt x="298" y="263"/>
                  <a:pt x="307" y="255"/>
                  <a:pt x="307" y="245"/>
                </a:cubicBezTo>
                <a:cubicBezTo>
                  <a:pt x="307" y="44"/>
                  <a:pt x="307" y="44"/>
                  <a:pt x="307" y="44"/>
                </a:cubicBezTo>
                <a:cubicBezTo>
                  <a:pt x="307" y="34"/>
                  <a:pt x="298" y="25"/>
                  <a:pt x="288" y="25"/>
                </a:cubicBezTo>
                <a:close/>
              </a:path>
            </a:pathLst>
          </a:custGeom>
          <a:solidFill>
            <a:srgbClr val="A8C5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463B265F-8232-A6B7-802E-BA217B3BC5E2}"/>
              </a:ext>
            </a:extLst>
          </p:cNvPr>
          <p:cNvSpPr>
            <a:spLocks/>
          </p:cNvSpPr>
          <p:nvPr/>
        </p:nvSpPr>
        <p:spPr bwMode="auto">
          <a:xfrm>
            <a:off x="8992056" y="3614074"/>
            <a:ext cx="1318502" cy="1129502"/>
          </a:xfrm>
          <a:custGeom>
            <a:avLst/>
            <a:gdLst>
              <a:gd name="T0" fmla="*/ 288 w 307"/>
              <a:gd name="T1" fmla="*/ 25 h 263"/>
              <a:gd name="T2" fmla="*/ 25 w 307"/>
              <a:gd name="T3" fmla="*/ 25 h 263"/>
              <a:gd name="T4" fmla="*/ 0 w 307"/>
              <a:gd name="T5" fmla="*/ 0 h 263"/>
              <a:gd name="T6" fmla="*/ 0 w 307"/>
              <a:gd name="T7" fmla="*/ 44 h 263"/>
              <a:gd name="T8" fmla="*/ 0 w 307"/>
              <a:gd name="T9" fmla="*/ 44 h 263"/>
              <a:gd name="T10" fmla="*/ 0 w 307"/>
              <a:gd name="T11" fmla="*/ 245 h 263"/>
              <a:gd name="T12" fmla="*/ 18 w 307"/>
              <a:gd name="T13" fmla="*/ 263 h 263"/>
              <a:gd name="T14" fmla="*/ 288 w 307"/>
              <a:gd name="T15" fmla="*/ 263 h 263"/>
              <a:gd name="T16" fmla="*/ 307 w 307"/>
              <a:gd name="T17" fmla="*/ 245 h 263"/>
              <a:gd name="T18" fmla="*/ 307 w 307"/>
              <a:gd name="T19" fmla="*/ 44 h 263"/>
              <a:gd name="T20" fmla="*/ 288 w 307"/>
              <a:gd name="T21" fmla="*/ 25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7" h="263">
                <a:moveTo>
                  <a:pt x="288" y="25"/>
                </a:moveTo>
                <a:cubicBezTo>
                  <a:pt x="25" y="25"/>
                  <a:pt x="25" y="25"/>
                  <a:pt x="25" y="25"/>
                </a:cubicBezTo>
                <a:cubicBezTo>
                  <a:pt x="11" y="25"/>
                  <a:pt x="0" y="14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5"/>
                  <a:pt x="8" y="263"/>
                  <a:pt x="18" y="263"/>
                </a:cubicBezTo>
                <a:cubicBezTo>
                  <a:pt x="288" y="263"/>
                  <a:pt x="288" y="263"/>
                  <a:pt x="288" y="263"/>
                </a:cubicBezTo>
                <a:cubicBezTo>
                  <a:pt x="298" y="263"/>
                  <a:pt x="307" y="255"/>
                  <a:pt x="307" y="245"/>
                </a:cubicBezTo>
                <a:cubicBezTo>
                  <a:pt x="307" y="44"/>
                  <a:pt x="307" y="44"/>
                  <a:pt x="307" y="44"/>
                </a:cubicBezTo>
                <a:cubicBezTo>
                  <a:pt x="307" y="34"/>
                  <a:pt x="298" y="25"/>
                  <a:pt x="288" y="25"/>
                </a:cubicBezTo>
                <a:close/>
              </a:path>
            </a:pathLst>
          </a:custGeom>
          <a:solidFill>
            <a:srgbClr val="A8C5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Inhaltsplatzhalter 4">
            <a:extLst>
              <a:ext uri="{FF2B5EF4-FFF2-40B4-BE49-F238E27FC236}">
                <a16:creationId xmlns:a16="http://schemas.microsoft.com/office/drawing/2014/main" id="{4CC73B0C-6A83-7483-C448-47D5ED80D42A}"/>
              </a:ext>
            </a:extLst>
          </p:cNvPr>
          <p:cNvSpPr txBox="1">
            <a:spLocks/>
          </p:cNvSpPr>
          <p:nvPr/>
        </p:nvSpPr>
        <p:spPr>
          <a:xfrm>
            <a:off x="1024539" y="4953359"/>
            <a:ext cx="1690383" cy="30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Aft>
                <a:spcPts val="1200"/>
              </a:spcAft>
              <a:buNone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일반 고객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0" name="Straight Connector 13">
            <a:extLst>
              <a:ext uri="{FF2B5EF4-FFF2-40B4-BE49-F238E27FC236}">
                <a16:creationId xmlns:a16="http://schemas.microsoft.com/office/drawing/2014/main" id="{179024A4-3A24-3D41-C5DD-F0688305901C}"/>
              </a:ext>
            </a:extLst>
          </p:cNvPr>
          <p:cNvCxnSpPr>
            <a:cxnSpLocks/>
          </p:cNvCxnSpPr>
          <p:nvPr/>
        </p:nvCxnSpPr>
        <p:spPr>
          <a:xfrm flipH="1">
            <a:off x="1248271" y="5335691"/>
            <a:ext cx="1466651" cy="0"/>
          </a:xfrm>
          <a:prstGeom prst="line">
            <a:avLst/>
          </a:prstGeom>
          <a:ln w="19050">
            <a:solidFill>
              <a:srgbClr val="8D8D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Inhaltsplatzhalter 4">
            <a:extLst>
              <a:ext uri="{FF2B5EF4-FFF2-40B4-BE49-F238E27FC236}">
                <a16:creationId xmlns:a16="http://schemas.microsoft.com/office/drawing/2014/main" id="{60AA2628-661E-E891-9400-800FC1847FB1}"/>
              </a:ext>
            </a:extLst>
          </p:cNvPr>
          <p:cNvSpPr txBox="1">
            <a:spLocks/>
          </p:cNvSpPr>
          <p:nvPr/>
        </p:nvSpPr>
        <p:spPr>
          <a:xfrm>
            <a:off x="3704133" y="4953359"/>
            <a:ext cx="1873183" cy="299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Aft>
                <a:spcPts val="1200"/>
              </a:spcAft>
              <a:buNone/>
            </a:pPr>
            <a:r>
              <a:rPr lang="ko-KR" altLang="en-US" sz="1800" b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재구매 유도 고객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4" name="Straight Connector 13">
            <a:extLst>
              <a:ext uri="{FF2B5EF4-FFF2-40B4-BE49-F238E27FC236}">
                <a16:creationId xmlns:a16="http://schemas.microsoft.com/office/drawing/2014/main" id="{FD21874C-949F-CA40-A120-FDC4285D7F6D}"/>
              </a:ext>
            </a:extLst>
          </p:cNvPr>
          <p:cNvCxnSpPr>
            <a:cxnSpLocks/>
          </p:cNvCxnSpPr>
          <p:nvPr/>
        </p:nvCxnSpPr>
        <p:spPr>
          <a:xfrm flipH="1">
            <a:off x="3927865" y="5335691"/>
            <a:ext cx="1466651" cy="0"/>
          </a:xfrm>
          <a:prstGeom prst="line">
            <a:avLst/>
          </a:prstGeom>
          <a:ln w="19050">
            <a:solidFill>
              <a:srgbClr val="8D8D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Inhaltsplatzhalter 4">
            <a:extLst>
              <a:ext uri="{FF2B5EF4-FFF2-40B4-BE49-F238E27FC236}">
                <a16:creationId xmlns:a16="http://schemas.microsoft.com/office/drawing/2014/main" id="{98039409-204C-6D61-6B6F-85E8611849C8}"/>
              </a:ext>
            </a:extLst>
          </p:cNvPr>
          <p:cNvSpPr txBox="1">
            <a:spLocks/>
          </p:cNvSpPr>
          <p:nvPr/>
        </p:nvSpPr>
        <p:spPr>
          <a:xfrm>
            <a:off x="6244621" y="4953359"/>
            <a:ext cx="1690383" cy="30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Aft>
                <a:spcPts val="1200"/>
              </a:spcAft>
              <a:buNone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프리미엄 고객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8" name="Straight Connector 13">
            <a:extLst>
              <a:ext uri="{FF2B5EF4-FFF2-40B4-BE49-F238E27FC236}">
                <a16:creationId xmlns:a16="http://schemas.microsoft.com/office/drawing/2014/main" id="{5B48208C-512C-EA44-3E19-075C955236CC}"/>
              </a:ext>
            </a:extLst>
          </p:cNvPr>
          <p:cNvCxnSpPr>
            <a:cxnSpLocks/>
          </p:cNvCxnSpPr>
          <p:nvPr/>
        </p:nvCxnSpPr>
        <p:spPr>
          <a:xfrm flipH="1">
            <a:off x="6468353" y="5335691"/>
            <a:ext cx="1466651" cy="0"/>
          </a:xfrm>
          <a:prstGeom prst="line">
            <a:avLst/>
          </a:prstGeom>
          <a:ln w="19050">
            <a:solidFill>
              <a:srgbClr val="8D8D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Inhaltsplatzhalter 4">
            <a:extLst>
              <a:ext uri="{FF2B5EF4-FFF2-40B4-BE49-F238E27FC236}">
                <a16:creationId xmlns:a16="http://schemas.microsoft.com/office/drawing/2014/main" id="{666E667B-ABDD-1827-26FD-EC5C2EAEB8A0}"/>
              </a:ext>
            </a:extLst>
          </p:cNvPr>
          <p:cNvSpPr txBox="1">
            <a:spLocks/>
          </p:cNvSpPr>
          <p:nvPr/>
        </p:nvSpPr>
        <p:spPr>
          <a:xfrm>
            <a:off x="8714298" y="4953359"/>
            <a:ext cx="1690383" cy="30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Aft>
                <a:spcPts val="1200"/>
              </a:spcAft>
              <a:buNone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이탈 위험 고객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42" name="Straight Connector 13">
            <a:extLst>
              <a:ext uri="{FF2B5EF4-FFF2-40B4-BE49-F238E27FC236}">
                <a16:creationId xmlns:a16="http://schemas.microsoft.com/office/drawing/2014/main" id="{394411EC-C160-60C8-1716-93D1F83AFE2F}"/>
              </a:ext>
            </a:extLst>
          </p:cNvPr>
          <p:cNvCxnSpPr>
            <a:cxnSpLocks/>
          </p:cNvCxnSpPr>
          <p:nvPr/>
        </p:nvCxnSpPr>
        <p:spPr>
          <a:xfrm flipH="1">
            <a:off x="8938030" y="5335691"/>
            <a:ext cx="1466651" cy="0"/>
          </a:xfrm>
          <a:prstGeom prst="line">
            <a:avLst/>
          </a:prstGeom>
          <a:ln w="19050">
            <a:solidFill>
              <a:srgbClr val="8D8D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21">
            <a:extLst>
              <a:ext uri="{FF2B5EF4-FFF2-40B4-BE49-F238E27FC236}">
                <a16:creationId xmlns:a16="http://schemas.microsoft.com/office/drawing/2014/main" id="{FC7B4984-9522-0BF7-18A1-27AF67B6C4A2}"/>
              </a:ext>
            </a:extLst>
          </p:cNvPr>
          <p:cNvGrpSpPr/>
          <p:nvPr/>
        </p:nvGrpSpPr>
        <p:grpSpPr>
          <a:xfrm>
            <a:off x="1726225" y="4057438"/>
            <a:ext cx="453861" cy="401203"/>
            <a:chOff x="-1587" y="65088"/>
            <a:chExt cx="862013" cy="762000"/>
          </a:xfrm>
          <a:solidFill>
            <a:schemeClr val="bg1"/>
          </a:solidFill>
        </p:grpSpPr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99AD68F5-6B92-2D5D-997A-CDEB297D6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588" y="65088"/>
              <a:ext cx="604838" cy="762000"/>
            </a:xfrm>
            <a:custGeom>
              <a:avLst/>
              <a:gdLst>
                <a:gd name="T0" fmla="*/ 96 w 178"/>
                <a:gd name="T1" fmla="*/ 16 h 224"/>
                <a:gd name="T2" fmla="*/ 96 w 178"/>
                <a:gd name="T3" fmla="*/ 16 h 224"/>
                <a:gd name="T4" fmla="*/ 94 w 178"/>
                <a:gd name="T5" fmla="*/ 16 h 224"/>
                <a:gd name="T6" fmla="*/ 86 w 178"/>
                <a:gd name="T7" fmla="*/ 76 h 224"/>
                <a:gd name="T8" fmla="*/ 133 w 178"/>
                <a:gd name="T9" fmla="*/ 76 h 224"/>
                <a:gd name="T10" fmla="*/ 162 w 178"/>
                <a:gd name="T11" fmla="*/ 106 h 224"/>
                <a:gd name="T12" fmla="*/ 154 w 178"/>
                <a:gd name="T13" fmla="*/ 179 h 224"/>
                <a:gd name="T14" fmla="*/ 125 w 178"/>
                <a:gd name="T15" fmla="*/ 208 h 224"/>
                <a:gd name="T16" fmla="*/ 44 w 178"/>
                <a:gd name="T17" fmla="*/ 208 h 224"/>
                <a:gd name="T18" fmla="*/ 16 w 178"/>
                <a:gd name="T19" fmla="*/ 179 h 224"/>
                <a:gd name="T20" fmla="*/ 16 w 178"/>
                <a:gd name="T21" fmla="*/ 106 h 224"/>
                <a:gd name="T22" fmla="*/ 75 w 178"/>
                <a:gd name="T23" fmla="*/ 20 h 224"/>
                <a:gd name="T24" fmla="*/ 94 w 178"/>
                <a:gd name="T25" fmla="*/ 16 h 224"/>
                <a:gd name="T26" fmla="*/ 94 w 178"/>
                <a:gd name="T27" fmla="*/ 0 h 224"/>
                <a:gd name="T28" fmla="*/ 94 w 178"/>
                <a:gd name="T29" fmla="*/ 0 h 224"/>
                <a:gd name="T30" fmla="*/ 94 w 178"/>
                <a:gd name="T31" fmla="*/ 0 h 224"/>
                <a:gd name="T32" fmla="*/ 69 w 178"/>
                <a:gd name="T33" fmla="*/ 5 h 224"/>
                <a:gd name="T34" fmla="*/ 28 w 178"/>
                <a:gd name="T35" fmla="*/ 49 h 224"/>
                <a:gd name="T36" fmla="*/ 0 w 178"/>
                <a:gd name="T37" fmla="*/ 106 h 224"/>
                <a:gd name="T38" fmla="*/ 0 w 178"/>
                <a:gd name="T39" fmla="*/ 179 h 224"/>
                <a:gd name="T40" fmla="*/ 44 w 178"/>
                <a:gd name="T41" fmla="*/ 224 h 224"/>
                <a:gd name="T42" fmla="*/ 125 w 178"/>
                <a:gd name="T43" fmla="*/ 224 h 224"/>
                <a:gd name="T44" fmla="*/ 170 w 178"/>
                <a:gd name="T45" fmla="*/ 180 h 224"/>
                <a:gd name="T46" fmla="*/ 178 w 178"/>
                <a:gd name="T47" fmla="*/ 107 h 224"/>
                <a:gd name="T48" fmla="*/ 178 w 178"/>
                <a:gd name="T49" fmla="*/ 106 h 224"/>
                <a:gd name="T50" fmla="*/ 133 w 178"/>
                <a:gd name="T51" fmla="*/ 60 h 224"/>
                <a:gd name="T52" fmla="*/ 105 w 178"/>
                <a:gd name="T53" fmla="*/ 60 h 224"/>
                <a:gd name="T54" fmla="*/ 110 w 178"/>
                <a:gd name="T55" fmla="*/ 19 h 224"/>
                <a:gd name="T56" fmla="*/ 110 w 178"/>
                <a:gd name="T57" fmla="*/ 16 h 224"/>
                <a:gd name="T58" fmla="*/ 94 w 178"/>
                <a:gd name="T5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8" h="224">
                  <a:moveTo>
                    <a:pt x="96" y="16"/>
                  </a:moveTo>
                  <a:cubicBezTo>
                    <a:pt x="96" y="16"/>
                    <a:pt x="96" y="16"/>
                    <a:pt x="96" y="16"/>
                  </a:cubicBezTo>
                  <a:moveTo>
                    <a:pt x="94" y="16"/>
                  </a:moveTo>
                  <a:cubicBezTo>
                    <a:pt x="86" y="76"/>
                    <a:pt x="86" y="76"/>
                    <a:pt x="86" y="76"/>
                  </a:cubicBezTo>
                  <a:cubicBezTo>
                    <a:pt x="133" y="76"/>
                    <a:pt x="133" y="76"/>
                    <a:pt x="133" y="76"/>
                  </a:cubicBezTo>
                  <a:cubicBezTo>
                    <a:pt x="149" y="76"/>
                    <a:pt x="162" y="89"/>
                    <a:pt x="162" y="106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4" y="195"/>
                    <a:pt x="141" y="208"/>
                    <a:pt x="12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28" y="208"/>
                    <a:pt x="16" y="195"/>
                    <a:pt x="16" y="179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6" y="90"/>
                    <a:pt x="63" y="24"/>
                    <a:pt x="75" y="20"/>
                  </a:cubicBezTo>
                  <a:cubicBezTo>
                    <a:pt x="87" y="16"/>
                    <a:pt x="94" y="16"/>
                    <a:pt x="94" y="16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83" y="1"/>
                    <a:pt x="69" y="5"/>
                  </a:cubicBezTo>
                  <a:cubicBezTo>
                    <a:pt x="60" y="8"/>
                    <a:pt x="46" y="23"/>
                    <a:pt x="28" y="49"/>
                  </a:cubicBezTo>
                  <a:cubicBezTo>
                    <a:pt x="9" y="75"/>
                    <a:pt x="0" y="95"/>
                    <a:pt x="0" y="106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04"/>
                    <a:pt x="19" y="224"/>
                    <a:pt x="44" y="224"/>
                  </a:cubicBezTo>
                  <a:cubicBezTo>
                    <a:pt x="125" y="224"/>
                    <a:pt x="125" y="224"/>
                    <a:pt x="125" y="224"/>
                  </a:cubicBezTo>
                  <a:cubicBezTo>
                    <a:pt x="149" y="224"/>
                    <a:pt x="169" y="204"/>
                    <a:pt x="170" y="180"/>
                  </a:cubicBezTo>
                  <a:cubicBezTo>
                    <a:pt x="178" y="107"/>
                    <a:pt x="178" y="107"/>
                    <a:pt x="178" y="107"/>
                  </a:cubicBezTo>
                  <a:cubicBezTo>
                    <a:pt x="178" y="107"/>
                    <a:pt x="178" y="106"/>
                    <a:pt x="178" y="106"/>
                  </a:cubicBezTo>
                  <a:cubicBezTo>
                    <a:pt x="178" y="81"/>
                    <a:pt x="158" y="60"/>
                    <a:pt x="133" y="60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8"/>
                    <a:pt x="110" y="17"/>
                    <a:pt x="110" y="16"/>
                  </a:cubicBezTo>
                  <a:cubicBezTo>
                    <a:pt x="110" y="7"/>
                    <a:pt x="103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4DB3BC5B-32B6-3238-C7AB-901D24386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1" y="582613"/>
              <a:ext cx="315913" cy="163513"/>
            </a:xfrm>
            <a:custGeom>
              <a:avLst/>
              <a:gdLst>
                <a:gd name="T0" fmla="*/ 67 w 93"/>
                <a:gd name="T1" fmla="*/ 48 h 48"/>
                <a:gd name="T2" fmla="*/ 4 w 93"/>
                <a:gd name="T3" fmla="*/ 48 h 48"/>
                <a:gd name="T4" fmla="*/ 0 w 93"/>
                <a:gd name="T5" fmla="*/ 44 h 48"/>
                <a:gd name="T6" fmla="*/ 4 w 93"/>
                <a:gd name="T7" fmla="*/ 40 h 48"/>
                <a:gd name="T8" fmla="*/ 67 w 93"/>
                <a:gd name="T9" fmla="*/ 40 h 48"/>
                <a:gd name="T10" fmla="*/ 84 w 93"/>
                <a:gd name="T11" fmla="*/ 23 h 48"/>
                <a:gd name="T12" fmla="*/ 85 w 93"/>
                <a:gd name="T13" fmla="*/ 4 h 48"/>
                <a:gd name="T14" fmla="*/ 89 w 93"/>
                <a:gd name="T15" fmla="*/ 0 h 48"/>
                <a:gd name="T16" fmla="*/ 93 w 93"/>
                <a:gd name="T17" fmla="*/ 4 h 48"/>
                <a:gd name="T18" fmla="*/ 92 w 93"/>
                <a:gd name="T19" fmla="*/ 23 h 48"/>
                <a:gd name="T20" fmla="*/ 67 w 93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67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42"/>
                    <a:pt x="2" y="40"/>
                    <a:pt x="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76" y="40"/>
                    <a:pt x="84" y="32"/>
                    <a:pt x="84" y="23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2"/>
                    <a:pt x="87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2" y="37"/>
                    <a:pt x="81" y="48"/>
                    <a:pt x="67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E5506F61-5B72-6677-A1E6-F888F21BD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76" y="500063"/>
              <a:ext cx="33338" cy="58738"/>
            </a:xfrm>
            <a:custGeom>
              <a:avLst/>
              <a:gdLst>
                <a:gd name="T0" fmla="*/ 5 w 10"/>
                <a:gd name="T1" fmla="*/ 17 h 17"/>
                <a:gd name="T2" fmla="*/ 4 w 10"/>
                <a:gd name="T3" fmla="*/ 17 h 17"/>
                <a:gd name="T4" fmla="*/ 1 w 10"/>
                <a:gd name="T5" fmla="*/ 12 h 17"/>
                <a:gd name="T6" fmla="*/ 2 w 10"/>
                <a:gd name="T7" fmla="*/ 4 h 17"/>
                <a:gd name="T8" fmla="*/ 6 w 10"/>
                <a:gd name="T9" fmla="*/ 0 h 17"/>
                <a:gd name="T10" fmla="*/ 10 w 10"/>
                <a:gd name="T11" fmla="*/ 4 h 17"/>
                <a:gd name="T12" fmla="*/ 9 w 10"/>
                <a:gd name="T13" fmla="*/ 13 h 17"/>
                <a:gd name="T14" fmla="*/ 5 w 1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5" y="17"/>
                  </a:moveTo>
                  <a:cubicBezTo>
                    <a:pt x="5" y="17"/>
                    <a:pt x="4" y="17"/>
                    <a:pt x="4" y="17"/>
                  </a:cubicBezTo>
                  <a:cubicBezTo>
                    <a:pt x="2" y="16"/>
                    <a:pt x="0" y="14"/>
                    <a:pt x="1" y="1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5"/>
                    <a:pt x="7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5">
              <a:extLst>
                <a:ext uri="{FF2B5EF4-FFF2-40B4-BE49-F238E27FC236}">
                  <a16:creationId xmlns:a16="http://schemas.microsoft.com/office/drawing/2014/main" id="{2BFEBD03-BA22-16F1-9A79-7B7DF530A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87" y="350838"/>
              <a:ext cx="312738" cy="449263"/>
            </a:xfrm>
            <a:custGeom>
              <a:avLst/>
              <a:gdLst>
                <a:gd name="T0" fmla="*/ 66 w 92"/>
                <a:gd name="T1" fmla="*/ 16 h 132"/>
                <a:gd name="T2" fmla="*/ 76 w 92"/>
                <a:gd name="T3" fmla="*/ 30 h 132"/>
                <a:gd name="T4" fmla="*/ 76 w 92"/>
                <a:gd name="T5" fmla="*/ 102 h 132"/>
                <a:gd name="T6" fmla="*/ 66 w 92"/>
                <a:gd name="T7" fmla="*/ 116 h 132"/>
                <a:gd name="T8" fmla="*/ 32 w 92"/>
                <a:gd name="T9" fmla="*/ 116 h 132"/>
                <a:gd name="T10" fmla="*/ 16 w 92"/>
                <a:gd name="T11" fmla="*/ 102 h 132"/>
                <a:gd name="T12" fmla="*/ 16 w 92"/>
                <a:gd name="T13" fmla="*/ 30 h 132"/>
                <a:gd name="T14" fmla="*/ 32 w 92"/>
                <a:gd name="T15" fmla="*/ 16 h 132"/>
                <a:gd name="T16" fmla="*/ 64 w 92"/>
                <a:gd name="T17" fmla="*/ 16 h 132"/>
                <a:gd name="T18" fmla="*/ 66 w 92"/>
                <a:gd name="T19" fmla="*/ 0 h 132"/>
                <a:gd name="T20" fmla="*/ 32 w 92"/>
                <a:gd name="T21" fmla="*/ 0 h 132"/>
                <a:gd name="T22" fmla="*/ 0 w 92"/>
                <a:gd name="T23" fmla="*/ 30 h 132"/>
                <a:gd name="T24" fmla="*/ 0 w 92"/>
                <a:gd name="T25" fmla="*/ 102 h 132"/>
                <a:gd name="T26" fmla="*/ 32 w 92"/>
                <a:gd name="T27" fmla="*/ 132 h 132"/>
                <a:gd name="T28" fmla="*/ 66 w 92"/>
                <a:gd name="T29" fmla="*/ 132 h 132"/>
                <a:gd name="T30" fmla="*/ 92 w 92"/>
                <a:gd name="T31" fmla="*/ 102 h 132"/>
                <a:gd name="T32" fmla="*/ 92 w 92"/>
                <a:gd name="T33" fmla="*/ 30 h 132"/>
                <a:gd name="T34" fmla="*/ 66 w 92"/>
                <a:gd name="T3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132">
                  <a:moveTo>
                    <a:pt x="66" y="16"/>
                  </a:moveTo>
                  <a:cubicBezTo>
                    <a:pt x="73" y="16"/>
                    <a:pt x="76" y="23"/>
                    <a:pt x="76" y="30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6" y="110"/>
                    <a:pt x="73" y="116"/>
                    <a:pt x="66" y="116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24" y="116"/>
                    <a:pt x="16" y="110"/>
                    <a:pt x="16" y="102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3"/>
                    <a:pt x="24" y="16"/>
                    <a:pt x="32" y="16"/>
                  </a:cubicBezTo>
                  <a:cubicBezTo>
                    <a:pt x="64" y="16"/>
                    <a:pt x="64" y="16"/>
                    <a:pt x="64" y="16"/>
                  </a:cubicBezTo>
                  <a:moveTo>
                    <a:pt x="6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9"/>
                    <a:pt x="15" y="132"/>
                    <a:pt x="32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78" y="132"/>
                    <a:pt x="92" y="124"/>
                    <a:pt x="92" y="102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8"/>
                    <a:pt x="78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20463599-772F-2A12-B956-76F3B65DD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63" y="623888"/>
              <a:ext cx="109538" cy="134938"/>
            </a:xfrm>
            <a:custGeom>
              <a:avLst/>
              <a:gdLst>
                <a:gd name="T0" fmla="*/ 28 w 32"/>
                <a:gd name="T1" fmla="*/ 40 h 40"/>
                <a:gd name="T2" fmla="*/ 24 w 32"/>
                <a:gd name="T3" fmla="*/ 36 h 40"/>
                <a:gd name="T4" fmla="*/ 24 w 32"/>
                <a:gd name="T5" fmla="*/ 14 h 40"/>
                <a:gd name="T6" fmla="*/ 16 w 32"/>
                <a:gd name="T7" fmla="*/ 8 h 40"/>
                <a:gd name="T8" fmla="*/ 8 w 32"/>
                <a:gd name="T9" fmla="*/ 14 h 40"/>
                <a:gd name="T10" fmla="*/ 8 w 32"/>
                <a:gd name="T11" fmla="*/ 36 h 40"/>
                <a:gd name="T12" fmla="*/ 4 w 32"/>
                <a:gd name="T13" fmla="*/ 40 h 40"/>
                <a:gd name="T14" fmla="*/ 0 w 32"/>
                <a:gd name="T15" fmla="*/ 36 h 40"/>
                <a:gd name="T16" fmla="*/ 0 w 32"/>
                <a:gd name="T17" fmla="*/ 14 h 40"/>
                <a:gd name="T18" fmla="*/ 16 w 32"/>
                <a:gd name="T19" fmla="*/ 0 h 40"/>
                <a:gd name="T20" fmla="*/ 32 w 32"/>
                <a:gd name="T21" fmla="*/ 14 h 40"/>
                <a:gd name="T22" fmla="*/ 32 w 32"/>
                <a:gd name="T23" fmla="*/ 36 h 40"/>
                <a:gd name="T24" fmla="*/ 28 w 32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0">
                  <a:moveTo>
                    <a:pt x="28" y="40"/>
                  </a:moveTo>
                  <a:cubicBezTo>
                    <a:pt x="26" y="40"/>
                    <a:pt x="24" y="38"/>
                    <a:pt x="24" y="36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1"/>
                    <a:pt x="20" y="8"/>
                    <a:pt x="16" y="8"/>
                  </a:cubicBezTo>
                  <a:cubicBezTo>
                    <a:pt x="12" y="8"/>
                    <a:pt x="8" y="11"/>
                    <a:pt x="8" y="1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4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8"/>
                    <a:pt x="30" y="4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102F97B9-8201-E62C-FF34-798E64DC8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38" y="677863"/>
              <a:ext cx="26988" cy="53975"/>
            </a:xfrm>
            <a:custGeom>
              <a:avLst/>
              <a:gdLst>
                <a:gd name="T0" fmla="*/ 4 w 8"/>
                <a:gd name="T1" fmla="*/ 16 h 16"/>
                <a:gd name="T2" fmla="*/ 0 w 8"/>
                <a:gd name="T3" fmla="*/ 12 h 16"/>
                <a:gd name="T4" fmla="*/ 0 w 8"/>
                <a:gd name="T5" fmla="*/ 4 h 16"/>
                <a:gd name="T6" fmla="*/ 4 w 8"/>
                <a:gd name="T7" fmla="*/ 0 h 16"/>
                <a:gd name="T8" fmla="*/ 8 w 8"/>
                <a:gd name="T9" fmla="*/ 4 h 16"/>
                <a:gd name="T10" fmla="*/ 8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2" y="16"/>
                    <a:pt x="0" y="14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4"/>
                    <a:pt x="6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28">
            <a:extLst>
              <a:ext uri="{FF2B5EF4-FFF2-40B4-BE49-F238E27FC236}">
                <a16:creationId xmlns:a16="http://schemas.microsoft.com/office/drawing/2014/main" id="{3511C9B0-2AD7-8106-3DF2-101AE6D52F96}"/>
              </a:ext>
            </a:extLst>
          </p:cNvPr>
          <p:cNvGrpSpPr/>
          <p:nvPr/>
        </p:nvGrpSpPr>
        <p:grpSpPr>
          <a:xfrm>
            <a:off x="6954167" y="3962613"/>
            <a:ext cx="453861" cy="451353"/>
            <a:chOff x="5583238" y="17463"/>
            <a:chExt cx="862013" cy="857250"/>
          </a:xfrm>
          <a:solidFill>
            <a:schemeClr val="bg1"/>
          </a:solidFill>
        </p:grpSpPr>
        <p:sp>
          <p:nvSpPr>
            <p:cNvPr id="155" name="Freeform 32">
              <a:extLst>
                <a:ext uri="{FF2B5EF4-FFF2-40B4-BE49-F238E27FC236}">
                  <a16:creationId xmlns:a16="http://schemas.microsoft.com/office/drawing/2014/main" id="{E91BC274-E2C8-F8E5-A6C8-6A41F2506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3238" y="17463"/>
              <a:ext cx="862013" cy="857250"/>
            </a:xfrm>
            <a:custGeom>
              <a:avLst/>
              <a:gdLst>
                <a:gd name="T0" fmla="*/ 127 w 254"/>
                <a:gd name="T1" fmla="*/ 16 h 252"/>
                <a:gd name="T2" fmla="*/ 156 w 254"/>
                <a:gd name="T3" fmla="*/ 79 h 252"/>
                <a:gd name="T4" fmla="*/ 170 w 254"/>
                <a:gd name="T5" fmla="*/ 90 h 252"/>
                <a:gd name="T6" fmla="*/ 237 w 254"/>
                <a:gd name="T7" fmla="*/ 100 h 252"/>
                <a:gd name="T8" fmla="*/ 188 w 254"/>
                <a:gd name="T9" fmla="*/ 149 h 252"/>
                <a:gd name="T10" fmla="*/ 183 w 254"/>
                <a:gd name="T11" fmla="*/ 164 h 252"/>
                <a:gd name="T12" fmla="*/ 203 w 254"/>
                <a:gd name="T13" fmla="*/ 236 h 252"/>
                <a:gd name="T14" fmla="*/ 136 w 254"/>
                <a:gd name="T15" fmla="*/ 198 h 252"/>
                <a:gd name="T16" fmla="*/ 127 w 254"/>
                <a:gd name="T17" fmla="*/ 196 h 252"/>
                <a:gd name="T18" fmla="*/ 118 w 254"/>
                <a:gd name="T19" fmla="*/ 198 h 252"/>
                <a:gd name="T20" fmla="*/ 55 w 254"/>
                <a:gd name="T21" fmla="*/ 236 h 252"/>
                <a:gd name="T22" fmla="*/ 71 w 254"/>
                <a:gd name="T23" fmla="*/ 164 h 252"/>
                <a:gd name="T24" fmla="*/ 66 w 254"/>
                <a:gd name="T25" fmla="*/ 149 h 252"/>
                <a:gd name="T26" fmla="*/ 17 w 254"/>
                <a:gd name="T27" fmla="*/ 100 h 252"/>
                <a:gd name="T28" fmla="*/ 84 w 254"/>
                <a:gd name="T29" fmla="*/ 90 h 252"/>
                <a:gd name="T30" fmla="*/ 98 w 254"/>
                <a:gd name="T31" fmla="*/ 79 h 252"/>
                <a:gd name="T32" fmla="*/ 127 w 254"/>
                <a:gd name="T33" fmla="*/ 16 h 252"/>
                <a:gd name="T34" fmla="*/ 127 w 254"/>
                <a:gd name="T35" fmla="*/ 0 h 252"/>
                <a:gd name="T36" fmla="*/ 127 w 254"/>
                <a:gd name="T37" fmla="*/ 0 h 252"/>
                <a:gd name="T38" fmla="*/ 113 w 254"/>
                <a:gd name="T39" fmla="*/ 10 h 252"/>
                <a:gd name="T40" fmla="*/ 84 w 254"/>
                <a:gd name="T41" fmla="*/ 73 h 252"/>
                <a:gd name="T42" fmla="*/ 82 w 254"/>
                <a:gd name="T43" fmla="*/ 74 h 252"/>
                <a:gd name="T44" fmla="*/ 15 w 254"/>
                <a:gd name="T45" fmla="*/ 84 h 252"/>
                <a:gd name="T46" fmla="*/ 2 w 254"/>
                <a:gd name="T47" fmla="*/ 95 h 252"/>
                <a:gd name="T48" fmla="*/ 6 w 254"/>
                <a:gd name="T49" fmla="*/ 111 h 252"/>
                <a:gd name="T50" fmla="*/ 55 w 254"/>
                <a:gd name="T51" fmla="*/ 160 h 252"/>
                <a:gd name="T52" fmla="*/ 56 w 254"/>
                <a:gd name="T53" fmla="*/ 162 h 252"/>
                <a:gd name="T54" fmla="*/ 40 w 254"/>
                <a:gd name="T55" fmla="*/ 233 h 252"/>
                <a:gd name="T56" fmla="*/ 46 w 254"/>
                <a:gd name="T57" fmla="*/ 249 h 252"/>
                <a:gd name="T58" fmla="*/ 55 w 254"/>
                <a:gd name="T59" fmla="*/ 252 h 252"/>
                <a:gd name="T60" fmla="*/ 63 w 254"/>
                <a:gd name="T61" fmla="*/ 250 h 252"/>
                <a:gd name="T62" fmla="*/ 126 w 254"/>
                <a:gd name="T63" fmla="*/ 212 h 252"/>
                <a:gd name="T64" fmla="*/ 127 w 254"/>
                <a:gd name="T65" fmla="*/ 212 h 252"/>
                <a:gd name="T66" fmla="*/ 129 w 254"/>
                <a:gd name="T67" fmla="*/ 213 h 252"/>
                <a:gd name="T68" fmla="*/ 195 w 254"/>
                <a:gd name="T69" fmla="*/ 250 h 252"/>
                <a:gd name="T70" fmla="*/ 203 w 254"/>
                <a:gd name="T71" fmla="*/ 252 h 252"/>
                <a:gd name="T72" fmla="*/ 213 w 254"/>
                <a:gd name="T73" fmla="*/ 249 h 252"/>
                <a:gd name="T74" fmla="*/ 218 w 254"/>
                <a:gd name="T75" fmla="*/ 232 h 252"/>
                <a:gd name="T76" fmla="*/ 199 w 254"/>
                <a:gd name="T77" fmla="*/ 161 h 252"/>
                <a:gd name="T78" fmla="*/ 200 w 254"/>
                <a:gd name="T79" fmla="*/ 160 h 252"/>
                <a:gd name="T80" fmla="*/ 249 w 254"/>
                <a:gd name="T81" fmla="*/ 111 h 252"/>
                <a:gd name="T82" fmla="*/ 252 w 254"/>
                <a:gd name="T83" fmla="*/ 95 h 252"/>
                <a:gd name="T84" fmla="*/ 240 w 254"/>
                <a:gd name="T85" fmla="*/ 84 h 252"/>
                <a:gd name="T86" fmla="*/ 173 w 254"/>
                <a:gd name="T87" fmla="*/ 74 h 252"/>
                <a:gd name="T88" fmla="*/ 171 w 254"/>
                <a:gd name="T89" fmla="*/ 73 h 252"/>
                <a:gd name="T90" fmla="*/ 142 w 254"/>
                <a:gd name="T91" fmla="*/ 10 h 252"/>
                <a:gd name="T92" fmla="*/ 127 w 254"/>
                <a:gd name="T9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4" h="252">
                  <a:moveTo>
                    <a:pt x="127" y="16"/>
                  </a:moveTo>
                  <a:cubicBezTo>
                    <a:pt x="156" y="79"/>
                    <a:pt x="156" y="79"/>
                    <a:pt x="156" y="79"/>
                  </a:cubicBezTo>
                  <a:cubicBezTo>
                    <a:pt x="159" y="85"/>
                    <a:pt x="164" y="89"/>
                    <a:pt x="170" y="90"/>
                  </a:cubicBezTo>
                  <a:cubicBezTo>
                    <a:pt x="237" y="100"/>
                    <a:pt x="237" y="100"/>
                    <a:pt x="237" y="100"/>
                  </a:cubicBezTo>
                  <a:cubicBezTo>
                    <a:pt x="188" y="149"/>
                    <a:pt x="188" y="149"/>
                    <a:pt x="188" y="149"/>
                  </a:cubicBezTo>
                  <a:cubicBezTo>
                    <a:pt x="184" y="153"/>
                    <a:pt x="182" y="159"/>
                    <a:pt x="183" y="164"/>
                  </a:cubicBezTo>
                  <a:cubicBezTo>
                    <a:pt x="203" y="236"/>
                    <a:pt x="203" y="236"/>
                    <a:pt x="203" y="236"/>
                  </a:cubicBezTo>
                  <a:cubicBezTo>
                    <a:pt x="136" y="198"/>
                    <a:pt x="136" y="198"/>
                    <a:pt x="136" y="198"/>
                  </a:cubicBezTo>
                  <a:cubicBezTo>
                    <a:pt x="133" y="197"/>
                    <a:pt x="130" y="196"/>
                    <a:pt x="127" y="196"/>
                  </a:cubicBezTo>
                  <a:cubicBezTo>
                    <a:pt x="124" y="196"/>
                    <a:pt x="121" y="197"/>
                    <a:pt x="118" y="198"/>
                  </a:cubicBezTo>
                  <a:cubicBezTo>
                    <a:pt x="55" y="236"/>
                    <a:pt x="55" y="236"/>
                    <a:pt x="55" y="236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2" y="159"/>
                    <a:pt x="70" y="153"/>
                    <a:pt x="66" y="149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90" y="89"/>
                    <a:pt x="96" y="85"/>
                    <a:pt x="98" y="79"/>
                  </a:cubicBezTo>
                  <a:cubicBezTo>
                    <a:pt x="127" y="16"/>
                    <a:pt x="127" y="16"/>
                    <a:pt x="127" y="16"/>
                  </a:cubicBezTo>
                  <a:moveTo>
                    <a:pt x="127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1" y="0"/>
                    <a:pt x="115" y="4"/>
                    <a:pt x="113" y="1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83" y="73"/>
                    <a:pt x="83" y="74"/>
                    <a:pt x="82" y="7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9" y="85"/>
                    <a:pt x="4" y="89"/>
                    <a:pt x="2" y="95"/>
                  </a:cubicBezTo>
                  <a:cubicBezTo>
                    <a:pt x="0" y="100"/>
                    <a:pt x="2" y="107"/>
                    <a:pt x="6" y="111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5" y="161"/>
                    <a:pt x="56" y="161"/>
                    <a:pt x="56" y="162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38" y="239"/>
                    <a:pt x="41" y="246"/>
                    <a:pt x="46" y="249"/>
                  </a:cubicBezTo>
                  <a:cubicBezTo>
                    <a:pt x="49" y="251"/>
                    <a:pt x="52" y="252"/>
                    <a:pt x="55" y="252"/>
                  </a:cubicBezTo>
                  <a:cubicBezTo>
                    <a:pt x="58" y="252"/>
                    <a:pt x="61" y="252"/>
                    <a:pt x="63" y="250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6" y="212"/>
                    <a:pt x="127" y="212"/>
                    <a:pt x="127" y="212"/>
                  </a:cubicBezTo>
                  <a:cubicBezTo>
                    <a:pt x="128" y="212"/>
                    <a:pt x="128" y="212"/>
                    <a:pt x="129" y="213"/>
                  </a:cubicBezTo>
                  <a:cubicBezTo>
                    <a:pt x="195" y="250"/>
                    <a:pt x="195" y="250"/>
                    <a:pt x="195" y="250"/>
                  </a:cubicBezTo>
                  <a:cubicBezTo>
                    <a:pt x="197" y="252"/>
                    <a:pt x="200" y="252"/>
                    <a:pt x="203" y="252"/>
                  </a:cubicBezTo>
                  <a:cubicBezTo>
                    <a:pt x="206" y="252"/>
                    <a:pt x="210" y="251"/>
                    <a:pt x="213" y="249"/>
                  </a:cubicBezTo>
                  <a:cubicBezTo>
                    <a:pt x="218" y="245"/>
                    <a:pt x="220" y="238"/>
                    <a:pt x="218" y="232"/>
                  </a:cubicBezTo>
                  <a:cubicBezTo>
                    <a:pt x="199" y="161"/>
                    <a:pt x="199" y="161"/>
                    <a:pt x="199" y="161"/>
                  </a:cubicBezTo>
                  <a:cubicBezTo>
                    <a:pt x="199" y="161"/>
                    <a:pt x="199" y="161"/>
                    <a:pt x="200" y="160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53" y="107"/>
                    <a:pt x="254" y="100"/>
                    <a:pt x="252" y="95"/>
                  </a:cubicBezTo>
                  <a:cubicBezTo>
                    <a:pt x="251" y="89"/>
                    <a:pt x="246" y="85"/>
                    <a:pt x="240" y="84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2" y="74"/>
                    <a:pt x="171" y="73"/>
                    <a:pt x="171" y="73"/>
                  </a:cubicBezTo>
                  <a:cubicBezTo>
                    <a:pt x="142" y="10"/>
                    <a:pt x="142" y="10"/>
                    <a:pt x="142" y="10"/>
                  </a:cubicBezTo>
                  <a:cubicBezTo>
                    <a:pt x="139" y="4"/>
                    <a:pt x="133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3">
              <a:extLst>
                <a:ext uri="{FF2B5EF4-FFF2-40B4-BE49-F238E27FC236}">
                  <a16:creationId xmlns:a16="http://schemas.microsoft.com/office/drawing/2014/main" id="{4F54AB9C-7FF7-BEF5-28C4-6CD35249A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0726" y="173038"/>
              <a:ext cx="227013" cy="228600"/>
            </a:xfrm>
            <a:custGeom>
              <a:avLst/>
              <a:gdLst>
                <a:gd name="T0" fmla="*/ 4 w 67"/>
                <a:gd name="T1" fmla="*/ 67 h 67"/>
                <a:gd name="T2" fmla="*/ 0 w 67"/>
                <a:gd name="T3" fmla="*/ 64 h 67"/>
                <a:gd name="T4" fmla="*/ 3 w 67"/>
                <a:gd name="T5" fmla="*/ 60 h 67"/>
                <a:gd name="T6" fmla="*/ 30 w 67"/>
                <a:gd name="T7" fmla="*/ 55 h 67"/>
                <a:gd name="T8" fmla="*/ 38 w 67"/>
                <a:gd name="T9" fmla="*/ 50 h 67"/>
                <a:gd name="T10" fmla="*/ 53 w 67"/>
                <a:gd name="T11" fmla="*/ 22 h 67"/>
                <a:gd name="T12" fmla="*/ 58 w 67"/>
                <a:gd name="T13" fmla="*/ 20 h 67"/>
                <a:gd name="T14" fmla="*/ 60 w 67"/>
                <a:gd name="T15" fmla="*/ 26 h 67"/>
                <a:gd name="T16" fmla="*/ 45 w 67"/>
                <a:gd name="T17" fmla="*/ 54 h 67"/>
                <a:gd name="T18" fmla="*/ 31 w 67"/>
                <a:gd name="T19" fmla="*/ 63 h 67"/>
                <a:gd name="T20" fmla="*/ 4 w 67"/>
                <a:gd name="T21" fmla="*/ 67 h 67"/>
                <a:gd name="T22" fmla="*/ 4 w 67"/>
                <a:gd name="T23" fmla="*/ 67 h 67"/>
                <a:gd name="T24" fmla="*/ 60 w 67"/>
                <a:gd name="T25" fmla="*/ 15 h 67"/>
                <a:gd name="T26" fmla="*/ 58 w 67"/>
                <a:gd name="T27" fmla="*/ 15 h 67"/>
                <a:gd name="T28" fmla="*/ 56 w 67"/>
                <a:gd name="T29" fmla="*/ 9 h 67"/>
                <a:gd name="T30" fmla="*/ 59 w 67"/>
                <a:gd name="T31" fmla="*/ 3 h 67"/>
                <a:gd name="T32" fmla="*/ 65 w 67"/>
                <a:gd name="T33" fmla="*/ 1 h 67"/>
                <a:gd name="T34" fmla="*/ 66 w 67"/>
                <a:gd name="T35" fmla="*/ 7 h 67"/>
                <a:gd name="T36" fmla="*/ 64 w 67"/>
                <a:gd name="T37" fmla="*/ 13 h 67"/>
                <a:gd name="T38" fmla="*/ 60 w 67"/>
                <a:gd name="T39" fmla="*/ 1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67">
                  <a:moveTo>
                    <a:pt x="4" y="67"/>
                  </a:moveTo>
                  <a:cubicBezTo>
                    <a:pt x="2" y="67"/>
                    <a:pt x="0" y="66"/>
                    <a:pt x="0" y="64"/>
                  </a:cubicBezTo>
                  <a:cubicBezTo>
                    <a:pt x="0" y="62"/>
                    <a:pt x="1" y="60"/>
                    <a:pt x="3" y="60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3" y="55"/>
                    <a:pt x="36" y="53"/>
                    <a:pt x="38" y="50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0"/>
                    <a:pt x="57" y="19"/>
                    <a:pt x="58" y="20"/>
                  </a:cubicBezTo>
                  <a:cubicBezTo>
                    <a:pt x="60" y="21"/>
                    <a:pt x="61" y="24"/>
                    <a:pt x="60" y="26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9"/>
                    <a:pt x="37" y="63"/>
                    <a:pt x="31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lose/>
                  <a:moveTo>
                    <a:pt x="60" y="15"/>
                  </a:moveTo>
                  <a:cubicBezTo>
                    <a:pt x="59" y="15"/>
                    <a:pt x="59" y="15"/>
                    <a:pt x="58" y="15"/>
                  </a:cubicBezTo>
                  <a:cubicBezTo>
                    <a:pt x="56" y="14"/>
                    <a:pt x="55" y="11"/>
                    <a:pt x="56" y="9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0" y="1"/>
                    <a:pt x="62" y="0"/>
                    <a:pt x="65" y="1"/>
                  </a:cubicBezTo>
                  <a:cubicBezTo>
                    <a:pt x="67" y="2"/>
                    <a:pt x="67" y="5"/>
                    <a:pt x="66" y="7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3" y="14"/>
                    <a:pt x="61" y="15"/>
                    <a:pt x="6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 31">
            <a:extLst>
              <a:ext uri="{FF2B5EF4-FFF2-40B4-BE49-F238E27FC236}">
                <a16:creationId xmlns:a16="http://schemas.microsoft.com/office/drawing/2014/main" id="{7BC643C0-E0C4-CC72-156B-A2EFE1E3BA4F}"/>
              </a:ext>
            </a:extLst>
          </p:cNvPr>
          <p:cNvGrpSpPr/>
          <p:nvPr/>
        </p:nvGrpSpPr>
        <p:grpSpPr>
          <a:xfrm>
            <a:off x="4465662" y="4004509"/>
            <a:ext cx="462286" cy="436087"/>
            <a:chOff x="3719513" y="36513"/>
            <a:chExt cx="868363" cy="819150"/>
          </a:xfrm>
          <a:solidFill>
            <a:schemeClr val="bg1"/>
          </a:solidFill>
        </p:grpSpPr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8C689393-FBDE-5C67-6DB0-F6DFE6C57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513" y="36513"/>
              <a:ext cx="868363" cy="819150"/>
            </a:xfrm>
            <a:custGeom>
              <a:avLst/>
              <a:gdLst>
                <a:gd name="T0" fmla="*/ 173 w 256"/>
                <a:gd name="T1" fmla="*/ 16 h 240"/>
                <a:gd name="T2" fmla="*/ 240 w 256"/>
                <a:gd name="T3" fmla="*/ 79 h 240"/>
                <a:gd name="T4" fmla="*/ 232 w 256"/>
                <a:gd name="T5" fmla="*/ 110 h 240"/>
                <a:gd name="T6" fmla="*/ 128 w 256"/>
                <a:gd name="T7" fmla="*/ 224 h 240"/>
                <a:gd name="T8" fmla="*/ 24 w 256"/>
                <a:gd name="T9" fmla="*/ 110 h 240"/>
                <a:gd name="T10" fmla="*/ 16 w 256"/>
                <a:gd name="T11" fmla="*/ 79 h 240"/>
                <a:gd name="T12" fmla="*/ 83 w 256"/>
                <a:gd name="T13" fmla="*/ 16 h 240"/>
                <a:gd name="T14" fmla="*/ 128 w 256"/>
                <a:gd name="T15" fmla="*/ 50 h 240"/>
                <a:gd name="T16" fmla="*/ 173 w 256"/>
                <a:gd name="T17" fmla="*/ 16 h 240"/>
                <a:gd name="T18" fmla="*/ 173 w 256"/>
                <a:gd name="T19" fmla="*/ 0 h 240"/>
                <a:gd name="T20" fmla="*/ 128 w 256"/>
                <a:gd name="T21" fmla="*/ 20 h 240"/>
                <a:gd name="T22" fmla="*/ 83 w 256"/>
                <a:gd name="T23" fmla="*/ 0 h 240"/>
                <a:gd name="T24" fmla="*/ 0 w 256"/>
                <a:gd name="T25" fmla="*/ 79 h 240"/>
                <a:gd name="T26" fmla="*/ 11 w 256"/>
                <a:gd name="T27" fmla="*/ 119 h 240"/>
                <a:gd name="T28" fmla="*/ 117 w 256"/>
                <a:gd name="T29" fmla="*/ 236 h 240"/>
                <a:gd name="T30" fmla="*/ 128 w 256"/>
                <a:gd name="T31" fmla="*/ 240 h 240"/>
                <a:gd name="T32" fmla="*/ 139 w 256"/>
                <a:gd name="T33" fmla="*/ 236 h 240"/>
                <a:gd name="T34" fmla="*/ 245 w 256"/>
                <a:gd name="T35" fmla="*/ 119 h 240"/>
                <a:gd name="T36" fmla="*/ 256 w 256"/>
                <a:gd name="T37" fmla="*/ 79 h 240"/>
                <a:gd name="T38" fmla="*/ 173 w 256"/>
                <a:gd name="T3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6" h="240">
                  <a:moveTo>
                    <a:pt x="173" y="16"/>
                  </a:moveTo>
                  <a:cubicBezTo>
                    <a:pt x="210" y="16"/>
                    <a:pt x="240" y="45"/>
                    <a:pt x="240" y="79"/>
                  </a:cubicBezTo>
                  <a:cubicBezTo>
                    <a:pt x="240" y="89"/>
                    <a:pt x="237" y="103"/>
                    <a:pt x="232" y="110"/>
                  </a:cubicBezTo>
                  <a:cubicBezTo>
                    <a:pt x="208" y="144"/>
                    <a:pt x="128" y="224"/>
                    <a:pt x="128" y="224"/>
                  </a:cubicBezTo>
                  <a:cubicBezTo>
                    <a:pt x="128" y="224"/>
                    <a:pt x="48" y="144"/>
                    <a:pt x="24" y="110"/>
                  </a:cubicBezTo>
                  <a:cubicBezTo>
                    <a:pt x="19" y="103"/>
                    <a:pt x="16" y="89"/>
                    <a:pt x="16" y="79"/>
                  </a:cubicBezTo>
                  <a:cubicBezTo>
                    <a:pt x="16" y="45"/>
                    <a:pt x="46" y="16"/>
                    <a:pt x="83" y="16"/>
                  </a:cubicBezTo>
                  <a:cubicBezTo>
                    <a:pt x="109" y="16"/>
                    <a:pt x="117" y="30"/>
                    <a:pt x="128" y="50"/>
                  </a:cubicBezTo>
                  <a:cubicBezTo>
                    <a:pt x="139" y="30"/>
                    <a:pt x="147" y="16"/>
                    <a:pt x="173" y="16"/>
                  </a:cubicBezTo>
                  <a:moveTo>
                    <a:pt x="173" y="0"/>
                  </a:moveTo>
                  <a:cubicBezTo>
                    <a:pt x="150" y="0"/>
                    <a:pt x="137" y="9"/>
                    <a:pt x="128" y="20"/>
                  </a:cubicBezTo>
                  <a:cubicBezTo>
                    <a:pt x="118" y="9"/>
                    <a:pt x="105" y="0"/>
                    <a:pt x="83" y="0"/>
                  </a:cubicBezTo>
                  <a:cubicBezTo>
                    <a:pt x="37" y="0"/>
                    <a:pt x="0" y="36"/>
                    <a:pt x="0" y="79"/>
                  </a:cubicBezTo>
                  <a:cubicBezTo>
                    <a:pt x="0" y="91"/>
                    <a:pt x="3" y="109"/>
                    <a:pt x="11" y="119"/>
                  </a:cubicBezTo>
                  <a:cubicBezTo>
                    <a:pt x="35" y="154"/>
                    <a:pt x="113" y="232"/>
                    <a:pt x="117" y="236"/>
                  </a:cubicBezTo>
                  <a:cubicBezTo>
                    <a:pt x="120" y="239"/>
                    <a:pt x="124" y="240"/>
                    <a:pt x="128" y="240"/>
                  </a:cubicBezTo>
                  <a:cubicBezTo>
                    <a:pt x="132" y="240"/>
                    <a:pt x="136" y="239"/>
                    <a:pt x="139" y="236"/>
                  </a:cubicBezTo>
                  <a:cubicBezTo>
                    <a:pt x="143" y="232"/>
                    <a:pt x="220" y="154"/>
                    <a:pt x="245" y="119"/>
                  </a:cubicBezTo>
                  <a:cubicBezTo>
                    <a:pt x="253" y="109"/>
                    <a:pt x="256" y="91"/>
                    <a:pt x="256" y="79"/>
                  </a:cubicBezTo>
                  <a:cubicBezTo>
                    <a:pt x="256" y="36"/>
                    <a:pt x="219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3BF70C78-CAD8-C321-8B85-24E78BB75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963" y="146050"/>
              <a:ext cx="193675" cy="354013"/>
            </a:xfrm>
            <a:custGeom>
              <a:avLst/>
              <a:gdLst>
                <a:gd name="T0" fmla="*/ 25 w 57"/>
                <a:gd name="T1" fmla="*/ 104 h 104"/>
                <a:gd name="T2" fmla="*/ 22 w 57"/>
                <a:gd name="T3" fmla="*/ 103 h 104"/>
                <a:gd name="T4" fmla="*/ 22 w 57"/>
                <a:gd name="T5" fmla="*/ 97 h 104"/>
                <a:gd name="T6" fmla="*/ 44 w 57"/>
                <a:gd name="T7" fmla="*/ 71 h 104"/>
                <a:gd name="T8" fmla="*/ 49 w 57"/>
                <a:gd name="T9" fmla="*/ 51 h 104"/>
                <a:gd name="T10" fmla="*/ 39 w 57"/>
                <a:gd name="T11" fmla="*/ 24 h 104"/>
                <a:gd name="T12" fmla="*/ 39 w 57"/>
                <a:gd name="T13" fmla="*/ 19 h 104"/>
                <a:gd name="T14" fmla="*/ 45 w 57"/>
                <a:gd name="T15" fmla="*/ 19 h 104"/>
                <a:gd name="T16" fmla="*/ 57 w 57"/>
                <a:gd name="T17" fmla="*/ 51 h 104"/>
                <a:gd name="T18" fmla="*/ 50 w 57"/>
                <a:gd name="T19" fmla="*/ 75 h 104"/>
                <a:gd name="T20" fmla="*/ 28 w 57"/>
                <a:gd name="T21" fmla="*/ 102 h 104"/>
                <a:gd name="T22" fmla="*/ 25 w 57"/>
                <a:gd name="T23" fmla="*/ 104 h 104"/>
                <a:gd name="T24" fmla="*/ 25 w 57"/>
                <a:gd name="T25" fmla="*/ 13 h 104"/>
                <a:gd name="T26" fmla="*/ 24 w 57"/>
                <a:gd name="T27" fmla="*/ 13 h 104"/>
                <a:gd name="T28" fmla="*/ 4 w 57"/>
                <a:gd name="T29" fmla="*/ 8 h 104"/>
                <a:gd name="T30" fmla="*/ 0 w 57"/>
                <a:gd name="T31" fmla="*/ 4 h 104"/>
                <a:gd name="T32" fmla="*/ 4 w 57"/>
                <a:gd name="T33" fmla="*/ 0 h 104"/>
                <a:gd name="T34" fmla="*/ 27 w 57"/>
                <a:gd name="T35" fmla="*/ 5 h 104"/>
                <a:gd name="T36" fmla="*/ 29 w 57"/>
                <a:gd name="T37" fmla="*/ 11 h 104"/>
                <a:gd name="T38" fmla="*/ 25 w 57"/>
                <a:gd name="T39" fmla="*/ 1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" h="104">
                  <a:moveTo>
                    <a:pt x="25" y="104"/>
                  </a:moveTo>
                  <a:cubicBezTo>
                    <a:pt x="24" y="104"/>
                    <a:pt x="23" y="103"/>
                    <a:pt x="22" y="103"/>
                  </a:cubicBezTo>
                  <a:cubicBezTo>
                    <a:pt x="20" y="101"/>
                    <a:pt x="20" y="99"/>
                    <a:pt x="22" y="97"/>
                  </a:cubicBezTo>
                  <a:cubicBezTo>
                    <a:pt x="32" y="86"/>
                    <a:pt x="39" y="77"/>
                    <a:pt x="44" y="71"/>
                  </a:cubicBezTo>
                  <a:cubicBezTo>
                    <a:pt x="47" y="66"/>
                    <a:pt x="49" y="57"/>
                    <a:pt x="49" y="51"/>
                  </a:cubicBezTo>
                  <a:cubicBezTo>
                    <a:pt x="49" y="41"/>
                    <a:pt x="45" y="32"/>
                    <a:pt x="39" y="24"/>
                  </a:cubicBezTo>
                  <a:cubicBezTo>
                    <a:pt x="38" y="23"/>
                    <a:pt x="38" y="20"/>
                    <a:pt x="39" y="19"/>
                  </a:cubicBezTo>
                  <a:cubicBezTo>
                    <a:pt x="41" y="17"/>
                    <a:pt x="44" y="17"/>
                    <a:pt x="45" y="19"/>
                  </a:cubicBezTo>
                  <a:cubicBezTo>
                    <a:pt x="53" y="28"/>
                    <a:pt x="57" y="39"/>
                    <a:pt x="57" y="51"/>
                  </a:cubicBezTo>
                  <a:cubicBezTo>
                    <a:pt x="57" y="58"/>
                    <a:pt x="55" y="69"/>
                    <a:pt x="50" y="75"/>
                  </a:cubicBezTo>
                  <a:cubicBezTo>
                    <a:pt x="46" y="82"/>
                    <a:pt x="38" y="91"/>
                    <a:pt x="28" y="102"/>
                  </a:cubicBezTo>
                  <a:cubicBezTo>
                    <a:pt x="27" y="103"/>
                    <a:pt x="26" y="104"/>
                    <a:pt x="25" y="104"/>
                  </a:cubicBezTo>
                  <a:close/>
                  <a:moveTo>
                    <a:pt x="25" y="13"/>
                  </a:moveTo>
                  <a:cubicBezTo>
                    <a:pt x="25" y="13"/>
                    <a:pt x="24" y="13"/>
                    <a:pt x="24" y="13"/>
                  </a:cubicBezTo>
                  <a:cubicBezTo>
                    <a:pt x="17" y="10"/>
                    <a:pt x="11" y="8"/>
                    <a:pt x="4" y="8"/>
                  </a:cubicBezTo>
                  <a:cubicBezTo>
                    <a:pt x="1" y="8"/>
                    <a:pt x="0" y="7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2" y="0"/>
                    <a:pt x="20" y="2"/>
                    <a:pt x="27" y="5"/>
                  </a:cubicBezTo>
                  <a:cubicBezTo>
                    <a:pt x="29" y="6"/>
                    <a:pt x="30" y="9"/>
                    <a:pt x="29" y="11"/>
                  </a:cubicBezTo>
                  <a:cubicBezTo>
                    <a:pt x="28" y="12"/>
                    <a:pt x="27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0" name="Group 53">
            <a:extLst>
              <a:ext uri="{FF2B5EF4-FFF2-40B4-BE49-F238E27FC236}">
                <a16:creationId xmlns:a16="http://schemas.microsoft.com/office/drawing/2014/main" id="{DD144A57-996F-319D-54F9-BE8183FBD952}"/>
              </a:ext>
            </a:extLst>
          </p:cNvPr>
          <p:cNvGrpSpPr/>
          <p:nvPr/>
        </p:nvGrpSpPr>
        <p:grpSpPr>
          <a:xfrm>
            <a:off x="9477708" y="4001436"/>
            <a:ext cx="351053" cy="457205"/>
            <a:chOff x="11255376" y="0"/>
            <a:chExt cx="666750" cy="868363"/>
          </a:xfrm>
          <a:solidFill>
            <a:schemeClr val="bg1"/>
          </a:solidFill>
        </p:grpSpPr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7DEF7303-EE57-956B-0012-192CD32EF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55376" y="0"/>
              <a:ext cx="666750" cy="666750"/>
            </a:xfrm>
            <a:custGeom>
              <a:avLst/>
              <a:gdLst>
                <a:gd name="T0" fmla="*/ 98 w 196"/>
                <a:gd name="T1" fmla="*/ 16 h 196"/>
                <a:gd name="T2" fmla="*/ 180 w 196"/>
                <a:gd name="T3" fmla="*/ 98 h 196"/>
                <a:gd name="T4" fmla="*/ 98 w 196"/>
                <a:gd name="T5" fmla="*/ 180 h 196"/>
                <a:gd name="T6" fmla="*/ 16 w 196"/>
                <a:gd name="T7" fmla="*/ 98 h 196"/>
                <a:gd name="T8" fmla="*/ 98 w 196"/>
                <a:gd name="T9" fmla="*/ 16 h 196"/>
                <a:gd name="T10" fmla="*/ 98 w 196"/>
                <a:gd name="T11" fmla="*/ 0 h 196"/>
                <a:gd name="T12" fmla="*/ 0 w 196"/>
                <a:gd name="T13" fmla="*/ 98 h 196"/>
                <a:gd name="T14" fmla="*/ 98 w 196"/>
                <a:gd name="T15" fmla="*/ 196 h 196"/>
                <a:gd name="T16" fmla="*/ 196 w 196"/>
                <a:gd name="T17" fmla="*/ 98 h 196"/>
                <a:gd name="T18" fmla="*/ 98 w 196"/>
                <a:gd name="T1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6">
                  <a:moveTo>
                    <a:pt x="98" y="16"/>
                  </a:moveTo>
                  <a:cubicBezTo>
                    <a:pt x="143" y="16"/>
                    <a:pt x="180" y="53"/>
                    <a:pt x="180" y="98"/>
                  </a:cubicBezTo>
                  <a:cubicBezTo>
                    <a:pt x="180" y="143"/>
                    <a:pt x="143" y="180"/>
                    <a:pt x="98" y="180"/>
                  </a:cubicBezTo>
                  <a:cubicBezTo>
                    <a:pt x="52" y="180"/>
                    <a:pt x="16" y="143"/>
                    <a:pt x="16" y="98"/>
                  </a:cubicBezTo>
                  <a:cubicBezTo>
                    <a:pt x="16" y="53"/>
                    <a:pt x="52" y="16"/>
                    <a:pt x="98" y="16"/>
                  </a:cubicBezTo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2" y="196"/>
                    <a:pt x="196" y="152"/>
                    <a:pt x="196" y="98"/>
                  </a:cubicBez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7">
              <a:extLst>
                <a:ext uri="{FF2B5EF4-FFF2-40B4-BE49-F238E27FC236}">
                  <a16:creationId xmlns:a16="http://schemas.microsoft.com/office/drawing/2014/main" id="{19A6D2B2-B37C-1EA8-67FC-A3E285F9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1601" y="115888"/>
              <a:ext cx="39688" cy="26988"/>
            </a:xfrm>
            <a:custGeom>
              <a:avLst/>
              <a:gdLst>
                <a:gd name="T0" fmla="*/ 4 w 12"/>
                <a:gd name="T1" fmla="*/ 8 h 8"/>
                <a:gd name="T2" fmla="*/ 0 w 12"/>
                <a:gd name="T3" fmla="*/ 4 h 8"/>
                <a:gd name="T4" fmla="*/ 3 w 12"/>
                <a:gd name="T5" fmla="*/ 0 h 8"/>
                <a:gd name="T6" fmla="*/ 8 w 12"/>
                <a:gd name="T7" fmla="*/ 0 h 8"/>
                <a:gd name="T8" fmla="*/ 12 w 12"/>
                <a:gd name="T9" fmla="*/ 4 h 8"/>
                <a:gd name="T10" fmla="*/ 8 w 12"/>
                <a:gd name="T11" fmla="*/ 8 h 8"/>
                <a:gd name="T12" fmla="*/ 4 w 12"/>
                <a:gd name="T13" fmla="*/ 8 h 8"/>
                <a:gd name="T14" fmla="*/ 4 w 12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0"/>
                    <a:pt x="8" y="0"/>
                  </a:cubicBezTo>
                  <a:cubicBezTo>
                    <a:pt x="10" y="0"/>
                    <a:pt x="12" y="1"/>
                    <a:pt x="12" y="4"/>
                  </a:cubicBezTo>
                  <a:cubicBezTo>
                    <a:pt x="12" y="6"/>
                    <a:pt x="10" y="8"/>
                    <a:pt x="8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">
              <a:extLst>
                <a:ext uri="{FF2B5EF4-FFF2-40B4-BE49-F238E27FC236}">
                  <a16:creationId xmlns:a16="http://schemas.microsoft.com/office/drawing/2014/main" id="{928BA156-F726-E64B-AF41-CBBA6C219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8088" y="128588"/>
              <a:ext cx="131763" cy="187325"/>
            </a:xfrm>
            <a:custGeom>
              <a:avLst/>
              <a:gdLst>
                <a:gd name="T0" fmla="*/ 4 w 39"/>
                <a:gd name="T1" fmla="*/ 55 h 55"/>
                <a:gd name="T2" fmla="*/ 0 w 39"/>
                <a:gd name="T3" fmla="*/ 51 h 55"/>
                <a:gd name="T4" fmla="*/ 33 w 39"/>
                <a:gd name="T5" fmla="*/ 1 h 55"/>
                <a:gd name="T6" fmla="*/ 38 w 39"/>
                <a:gd name="T7" fmla="*/ 3 h 55"/>
                <a:gd name="T8" fmla="*/ 36 w 39"/>
                <a:gd name="T9" fmla="*/ 8 h 55"/>
                <a:gd name="T10" fmla="*/ 8 w 39"/>
                <a:gd name="T11" fmla="*/ 51 h 55"/>
                <a:gd name="T12" fmla="*/ 4 w 39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5">
                  <a:moveTo>
                    <a:pt x="4" y="55"/>
                  </a:moveTo>
                  <a:cubicBezTo>
                    <a:pt x="2" y="55"/>
                    <a:pt x="0" y="54"/>
                    <a:pt x="0" y="51"/>
                  </a:cubicBezTo>
                  <a:cubicBezTo>
                    <a:pt x="0" y="30"/>
                    <a:pt x="13" y="10"/>
                    <a:pt x="33" y="1"/>
                  </a:cubicBezTo>
                  <a:cubicBezTo>
                    <a:pt x="35" y="0"/>
                    <a:pt x="37" y="1"/>
                    <a:pt x="38" y="3"/>
                  </a:cubicBezTo>
                  <a:cubicBezTo>
                    <a:pt x="39" y="5"/>
                    <a:pt x="38" y="7"/>
                    <a:pt x="36" y="8"/>
                  </a:cubicBezTo>
                  <a:cubicBezTo>
                    <a:pt x="19" y="16"/>
                    <a:pt x="8" y="33"/>
                    <a:pt x="8" y="51"/>
                  </a:cubicBezTo>
                  <a:cubicBezTo>
                    <a:pt x="8" y="54"/>
                    <a:pt x="6" y="55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9">
              <a:extLst>
                <a:ext uri="{FF2B5EF4-FFF2-40B4-BE49-F238E27FC236}">
                  <a16:creationId xmlns:a16="http://schemas.microsoft.com/office/drawing/2014/main" id="{13239D41-B525-A4E9-1A0C-8FB034680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8413" y="592138"/>
              <a:ext cx="306388" cy="263525"/>
            </a:xfrm>
            <a:custGeom>
              <a:avLst/>
              <a:gdLst>
                <a:gd name="T0" fmla="*/ 69 w 90"/>
                <a:gd name="T1" fmla="*/ 77 h 77"/>
                <a:gd name="T2" fmla="*/ 21 w 90"/>
                <a:gd name="T3" fmla="*/ 77 h 77"/>
                <a:gd name="T4" fmla="*/ 13 w 90"/>
                <a:gd name="T5" fmla="*/ 71 h 77"/>
                <a:gd name="T6" fmla="*/ 1 w 90"/>
                <a:gd name="T7" fmla="*/ 12 h 77"/>
                <a:gd name="T8" fmla="*/ 7 w 90"/>
                <a:gd name="T9" fmla="*/ 2 h 77"/>
                <a:gd name="T10" fmla="*/ 17 w 90"/>
                <a:gd name="T11" fmla="*/ 9 h 77"/>
                <a:gd name="T12" fmla="*/ 27 w 90"/>
                <a:gd name="T13" fmla="*/ 61 h 77"/>
                <a:gd name="T14" fmla="*/ 63 w 90"/>
                <a:gd name="T15" fmla="*/ 61 h 77"/>
                <a:gd name="T16" fmla="*/ 73 w 90"/>
                <a:gd name="T17" fmla="*/ 7 h 77"/>
                <a:gd name="T18" fmla="*/ 82 w 90"/>
                <a:gd name="T19" fmla="*/ 1 h 77"/>
                <a:gd name="T20" fmla="*/ 89 w 90"/>
                <a:gd name="T21" fmla="*/ 10 h 77"/>
                <a:gd name="T22" fmla="*/ 77 w 90"/>
                <a:gd name="T23" fmla="*/ 71 h 77"/>
                <a:gd name="T24" fmla="*/ 69 w 90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77">
                  <a:moveTo>
                    <a:pt x="69" y="77"/>
                  </a:moveTo>
                  <a:cubicBezTo>
                    <a:pt x="21" y="77"/>
                    <a:pt x="21" y="77"/>
                    <a:pt x="21" y="77"/>
                  </a:cubicBezTo>
                  <a:cubicBezTo>
                    <a:pt x="17" y="77"/>
                    <a:pt x="13" y="74"/>
                    <a:pt x="13" y="7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8"/>
                    <a:pt x="3" y="3"/>
                    <a:pt x="7" y="2"/>
                  </a:cubicBezTo>
                  <a:cubicBezTo>
                    <a:pt x="12" y="2"/>
                    <a:pt x="16" y="4"/>
                    <a:pt x="17" y="9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4" y="3"/>
                    <a:pt x="78" y="0"/>
                    <a:pt x="82" y="1"/>
                  </a:cubicBezTo>
                  <a:cubicBezTo>
                    <a:pt x="87" y="2"/>
                    <a:pt x="90" y="6"/>
                    <a:pt x="89" y="10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4"/>
                    <a:pt x="73" y="77"/>
                    <a:pt x="69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0">
              <a:extLst>
                <a:ext uri="{FF2B5EF4-FFF2-40B4-BE49-F238E27FC236}">
                  <a16:creationId xmlns:a16="http://schemas.microsoft.com/office/drawing/2014/main" id="{42F84998-9A89-CF4F-D091-0B49B9991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1126" y="814388"/>
              <a:ext cx="80963" cy="53975"/>
            </a:xfrm>
            <a:custGeom>
              <a:avLst/>
              <a:gdLst>
                <a:gd name="T0" fmla="*/ 16 w 24"/>
                <a:gd name="T1" fmla="*/ 16 h 16"/>
                <a:gd name="T2" fmla="*/ 8 w 24"/>
                <a:gd name="T3" fmla="*/ 16 h 16"/>
                <a:gd name="T4" fmla="*/ 0 w 24"/>
                <a:gd name="T5" fmla="*/ 8 h 16"/>
                <a:gd name="T6" fmla="*/ 8 w 24"/>
                <a:gd name="T7" fmla="*/ 0 h 16"/>
                <a:gd name="T8" fmla="*/ 16 w 24"/>
                <a:gd name="T9" fmla="*/ 0 h 16"/>
                <a:gd name="T10" fmla="*/ 24 w 24"/>
                <a:gd name="T11" fmla="*/ 8 h 16"/>
                <a:gd name="T12" fmla="*/ 16 w 2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1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4"/>
                    <a:pt x="24" y="8"/>
                  </a:cubicBezTo>
                  <a:cubicBezTo>
                    <a:pt x="24" y="12"/>
                    <a:pt x="20" y="16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1">
              <a:extLst>
                <a:ext uri="{FF2B5EF4-FFF2-40B4-BE49-F238E27FC236}">
                  <a16:creationId xmlns:a16="http://schemas.microsoft.com/office/drawing/2014/main" id="{3946D64B-1C34-FC06-E46C-417700210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687388"/>
              <a:ext cx="125413" cy="41275"/>
            </a:xfrm>
            <a:custGeom>
              <a:avLst/>
              <a:gdLst>
                <a:gd name="T0" fmla="*/ 33 w 37"/>
                <a:gd name="T1" fmla="*/ 12 h 12"/>
                <a:gd name="T2" fmla="*/ 33 w 37"/>
                <a:gd name="T3" fmla="*/ 12 h 12"/>
                <a:gd name="T4" fmla="*/ 3 w 37"/>
                <a:gd name="T5" fmla="*/ 9 h 12"/>
                <a:gd name="T6" fmla="*/ 0 w 37"/>
                <a:gd name="T7" fmla="*/ 4 h 12"/>
                <a:gd name="T8" fmla="*/ 4 w 37"/>
                <a:gd name="T9" fmla="*/ 1 h 12"/>
                <a:gd name="T10" fmla="*/ 34 w 37"/>
                <a:gd name="T11" fmla="*/ 4 h 12"/>
                <a:gd name="T12" fmla="*/ 37 w 37"/>
                <a:gd name="T13" fmla="*/ 9 h 12"/>
                <a:gd name="T14" fmla="*/ 33 w 37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2">
                  <a:moveTo>
                    <a:pt x="33" y="12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7" y="7"/>
                    <a:pt x="37" y="9"/>
                  </a:cubicBezTo>
                  <a:cubicBezTo>
                    <a:pt x="37" y="11"/>
                    <a:pt x="35" y="12"/>
                    <a:pt x="3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2">
              <a:extLst>
                <a:ext uri="{FF2B5EF4-FFF2-40B4-BE49-F238E27FC236}">
                  <a16:creationId xmlns:a16="http://schemas.microsoft.com/office/drawing/2014/main" id="{57CECDBA-E7D6-1F39-F379-8A8E66BCA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0488" y="746125"/>
              <a:ext cx="112713" cy="36513"/>
            </a:xfrm>
            <a:custGeom>
              <a:avLst/>
              <a:gdLst>
                <a:gd name="T0" fmla="*/ 29 w 33"/>
                <a:gd name="T1" fmla="*/ 11 h 11"/>
                <a:gd name="T2" fmla="*/ 29 w 33"/>
                <a:gd name="T3" fmla="*/ 11 h 11"/>
                <a:gd name="T4" fmla="*/ 4 w 33"/>
                <a:gd name="T5" fmla="*/ 8 h 11"/>
                <a:gd name="T6" fmla="*/ 1 w 33"/>
                <a:gd name="T7" fmla="*/ 3 h 11"/>
                <a:gd name="T8" fmla="*/ 5 w 33"/>
                <a:gd name="T9" fmla="*/ 0 h 11"/>
                <a:gd name="T10" fmla="*/ 30 w 33"/>
                <a:gd name="T11" fmla="*/ 3 h 11"/>
                <a:gd name="T12" fmla="*/ 33 w 33"/>
                <a:gd name="T13" fmla="*/ 7 h 11"/>
                <a:gd name="T14" fmla="*/ 29 w 33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1"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2" y="3"/>
                    <a:pt x="33" y="5"/>
                    <a:pt x="33" y="7"/>
                  </a:cubicBezTo>
                  <a:cubicBezTo>
                    <a:pt x="33" y="9"/>
                    <a:pt x="31" y="11"/>
                    <a:pt x="29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3">
              <a:extLst>
                <a:ext uri="{FF2B5EF4-FFF2-40B4-BE49-F238E27FC236}">
                  <a16:creationId xmlns:a16="http://schemas.microsoft.com/office/drawing/2014/main" id="{E9163C74-7E49-7411-E4A3-667BE4984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6038" y="381000"/>
              <a:ext cx="74613" cy="246063"/>
            </a:xfrm>
            <a:custGeom>
              <a:avLst/>
              <a:gdLst>
                <a:gd name="T0" fmla="*/ 17 w 22"/>
                <a:gd name="T1" fmla="*/ 72 h 72"/>
                <a:gd name="T2" fmla="*/ 13 w 22"/>
                <a:gd name="T3" fmla="*/ 68 h 72"/>
                <a:gd name="T4" fmla="*/ 0 w 22"/>
                <a:gd name="T5" fmla="*/ 5 h 72"/>
                <a:gd name="T6" fmla="*/ 3 w 22"/>
                <a:gd name="T7" fmla="*/ 1 h 72"/>
                <a:gd name="T8" fmla="*/ 8 w 22"/>
                <a:gd name="T9" fmla="*/ 4 h 72"/>
                <a:gd name="T10" fmla="*/ 21 w 22"/>
                <a:gd name="T11" fmla="*/ 67 h 72"/>
                <a:gd name="T12" fmla="*/ 18 w 22"/>
                <a:gd name="T13" fmla="*/ 72 h 72"/>
                <a:gd name="T14" fmla="*/ 17 w 2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72">
                  <a:moveTo>
                    <a:pt x="17" y="72"/>
                  </a:moveTo>
                  <a:cubicBezTo>
                    <a:pt x="15" y="72"/>
                    <a:pt x="14" y="70"/>
                    <a:pt x="13" y="6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5" y="0"/>
                    <a:pt x="8" y="2"/>
                    <a:pt x="8" y="4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2" y="69"/>
                    <a:pt x="20" y="71"/>
                    <a:pt x="18" y="72"/>
                  </a:cubicBezTo>
                  <a:cubicBezTo>
                    <a:pt x="18" y="72"/>
                    <a:pt x="18" y="72"/>
                    <a:pt x="17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4">
              <a:extLst>
                <a:ext uri="{FF2B5EF4-FFF2-40B4-BE49-F238E27FC236}">
                  <a16:creationId xmlns:a16="http://schemas.microsoft.com/office/drawing/2014/main" id="{2858E97F-14B6-5E5D-CE84-DBC9AF6D9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6851" y="381000"/>
              <a:ext cx="74613" cy="246063"/>
            </a:xfrm>
            <a:custGeom>
              <a:avLst/>
              <a:gdLst>
                <a:gd name="T0" fmla="*/ 4 w 22"/>
                <a:gd name="T1" fmla="*/ 72 h 72"/>
                <a:gd name="T2" fmla="*/ 3 w 22"/>
                <a:gd name="T3" fmla="*/ 72 h 72"/>
                <a:gd name="T4" fmla="*/ 0 w 22"/>
                <a:gd name="T5" fmla="*/ 67 h 72"/>
                <a:gd name="T6" fmla="*/ 13 w 22"/>
                <a:gd name="T7" fmla="*/ 4 h 72"/>
                <a:gd name="T8" fmla="*/ 18 w 22"/>
                <a:gd name="T9" fmla="*/ 1 h 72"/>
                <a:gd name="T10" fmla="*/ 21 w 22"/>
                <a:gd name="T11" fmla="*/ 5 h 72"/>
                <a:gd name="T12" fmla="*/ 8 w 22"/>
                <a:gd name="T13" fmla="*/ 68 h 72"/>
                <a:gd name="T14" fmla="*/ 4 w 2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72">
                  <a:moveTo>
                    <a:pt x="4" y="72"/>
                  </a:moveTo>
                  <a:cubicBezTo>
                    <a:pt x="4" y="72"/>
                    <a:pt x="4" y="72"/>
                    <a:pt x="3" y="72"/>
                  </a:cubicBezTo>
                  <a:cubicBezTo>
                    <a:pt x="1" y="71"/>
                    <a:pt x="0" y="69"/>
                    <a:pt x="0" y="6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2"/>
                    <a:pt x="16" y="0"/>
                    <a:pt x="18" y="1"/>
                  </a:cubicBezTo>
                  <a:cubicBezTo>
                    <a:pt x="20" y="1"/>
                    <a:pt x="22" y="3"/>
                    <a:pt x="21" y="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5">
              <a:extLst>
                <a:ext uri="{FF2B5EF4-FFF2-40B4-BE49-F238E27FC236}">
                  <a16:creationId xmlns:a16="http://schemas.microsoft.com/office/drawing/2014/main" id="{34AD9A6B-208A-5974-759D-EE61E1D96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0801" y="368300"/>
              <a:ext cx="212725" cy="57150"/>
            </a:xfrm>
            <a:custGeom>
              <a:avLst/>
              <a:gdLst>
                <a:gd name="T0" fmla="*/ 46 w 63"/>
                <a:gd name="T1" fmla="*/ 17 h 17"/>
                <a:gd name="T2" fmla="*/ 38 w 63"/>
                <a:gd name="T3" fmla="*/ 11 h 17"/>
                <a:gd name="T4" fmla="*/ 38 w 63"/>
                <a:gd name="T5" fmla="*/ 10 h 17"/>
                <a:gd name="T6" fmla="*/ 37 w 63"/>
                <a:gd name="T7" fmla="*/ 10 h 17"/>
                <a:gd name="T8" fmla="*/ 37 w 63"/>
                <a:gd name="T9" fmla="*/ 10 h 17"/>
                <a:gd name="T10" fmla="*/ 36 w 63"/>
                <a:gd name="T11" fmla="*/ 11 h 17"/>
                <a:gd name="T12" fmla="*/ 36 w 63"/>
                <a:gd name="T13" fmla="*/ 11 h 17"/>
                <a:gd name="T14" fmla="*/ 36 w 63"/>
                <a:gd name="T15" fmla="*/ 11 h 17"/>
                <a:gd name="T16" fmla="*/ 28 w 63"/>
                <a:gd name="T17" fmla="*/ 17 h 17"/>
                <a:gd name="T18" fmla="*/ 20 w 63"/>
                <a:gd name="T19" fmla="*/ 11 h 17"/>
                <a:gd name="T20" fmla="*/ 19 w 63"/>
                <a:gd name="T21" fmla="*/ 10 h 17"/>
                <a:gd name="T22" fmla="*/ 19 w 63"/>
                <a:gd name="T23" fmla="*/ 10 h 17"/>
                <a:gd name="T24" fmla="*/ 18 w 63"/>
                <a:gd name="T25" fmla="*/ 10 h 17"/>
                <a:gd name="T26" fmla="*/ 18 w 63"/>
                <a:gd name="T27" fmla="*/ 11 h 17"/>
                <a:gd name="T28" fmla="*/ 10 w 63"/>
                <a:gd name="T29" fmla="*/ 17 h 17"/>
                <a:gd name="T30" fmla="*/ 1 w 63"/>
                <a:gd name="T31" fmla="*/ 10 h 17"/>
                <a:gd name="T32" fmla="*/ 0 w 63"/>
                <a:gd name="T33" fmla="*/ 8 h 17"/>
                <a:gd name="T34" fmla="*/ 4 w 63"/>
                <a:gd name="T35" fmla="*/ 4 h 17"/>
                <a:gd name="T36" fmla="*/ 8 w 63"/>
                <a:gd name="T37" fmla="*/ 7 h 17"/>
                <a:gd name="T38" fmla="*/ 10 w 63"/>
                <a:gd name="T39" fmla="*/ 9 h 17"/>
                <a:gd name="T40" fmla="*/ 11 w 63"/>
                <a:gd name="T41" fmla="*/ 7 h 17"/>
                <a:gd name="T42" fmla="*/ 12 w 63"/>
                <a:gd name="T43" fmla="*/ 5 h 17"/>
                <a:gd name="T44" fmla="*/ 19 w 63"/>
                <a:gd name="T45" fmla="*/ 1 h 17"/>
                <a:gd name="T46" fmla="*/ 25 w 63"/>
                <a:gd name="T47" fmla="*/ 5 h 17"/>
                <a:gd name="T48" fmla="*/ 27 w 63"/>
                <a:gd name="T49" fmla="*/ 7 h 17"/>
                <a:gd name="T50" fmla="*/ 28 w 63"/>
                <a:gd name="T51" fmla="*/ 9 h 17"/>
                <a:gd name="T52" fmla="*/ 29 w 63"/>
                <a:gd name="T53" fmla="*/ 8 h 17"/>
                <a:gd name="T54" fmla="*/ 29 w 63"/>
                <a:gd name="T55" fmla="*/ 8 h 17"/>
                <a:gd name="T56" fmla="*/ 29 w 63"/>
                <a:gd name="T57" fmla="*/ 8 h 17"/>
                <a:gd name="T58" fmla="*/ 29 w 63"/>
                <a:gd name="T59" fmla="*/ 7 h 17"/>
                <a:gd name="T60" fmla="*/ 31 w 63"/>
                <a:gd name="T61" fmla="*/ 5 h 17"/>
                <a:gd name="T62" fmla="*/ 37 w 63"/>
                <a:gd name="T63" fmla="*/ 1 h 17"/>
                <a:gd name="T64" fmla="*/ 44 w 63"/>
                <a:gd name="T65" fmla="*/ 5 h 17"/>
                <a:gd name="T66" fmla="*/ 45 w 63"/>
                <a:gd name="T67" fmla="*/ 7 h 17"/>
                <a:gd name="T68" fmla="*/ 46 w 63"/>
                <a:gd name="T69" fmla="*/ 9 h 17"/>
                <a:gd name="T70" fmla="*/ 48 w 63"/>
                <a:gd name="T71" fmla="*/ 7 h 17"/>
                <a:gd name="T72" fmla="*/ 49 w 63"/>
                <a:gd name="T73" fmla="*/ 5 h 17"/>
                <a:gd name="T74" fmla="*/ 62 w 63"/>
                <a:gd name="T75" fmla="*/ 5 h 17"/>
                <a:gd name="T76" fmla="*/ 63 w 63"/>
                <a:gd name="T77" fmla="*/ 8 h 17"/>
                <a:gd name="T78" fmla="*/ 60 w 63"/>
                <a:gd name="T79" fmla="*/ 12 h 17"/>
                <a:gd name="T80" fmla="*/ 59 w 63"/>
                <a:gd name="T81" fmla="*/ 12 h 17"/>
                <a:gd name="T82" fmla="*/ 56 w 63"/>
                <a:gd name="T83" fmla="*/ 10 h 17"/>
                <a:gd name="T84" fmla="*/ 55 w 63"/>
                <a:gd name="T85" fmla="*/ 10 h 17"/>
                <a:gd name="T86" fmla="*/ 55 w 63"/>
                <a:gd name="T87" fmla="*/ 10 h 17"/>
                <a:gd name="T88" fmla="*/ 55 w 63"/>
                <a:gd name="T89" fmla="*/ 11 h 17"/>
                <a:gd name="T90" fmla="*/ 46 w 63"/>
                <a:gd name="T9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17">
                  <a:moveTo>
                    <a:pt x="46" y="17"/>
                  </a:moveTo>
                  <a:cubicBezTo>
                    <a:pt x="43" y="17"/>
                    <a:pt x="40" y="15"/>
                    <a:pt x="38" y="11"/>
                  </a:cubicBezTo>
                  <a:cubicBezTo>
                    <a:pt x="38" y="11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3" y="17"/>
                    <a:pt x="30" y="17"/>
                    <a:pt x="28" y="17"/>
                  </a:cubicBezTo>
                  <a:cubicBezTo>
                    <a:pt x="25" y="17"/>
                    <a:pt x="22" y="15"/>
                    <a:pt x="20" y="11"/>
                  </a:cubicBezTo>
                  <a:cubicBezTo>
                    <a:pt x="20" y="11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6" y="15"/>
                    <a:pt x="13" y="17"/>
                    <a:pt x="10" y="17"/>
                  </a:cubicBezTo>
                  <a:cubicBezTo>
                    <a:pt x="6" y="17"/>
                    <a:pt x="3" y="15"/>
                    <a:pt x="1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6"/>
                    <a:pt x="2" y="4"/>
                    <a:pt x="4" y="4"/>
                  </a:cubicBezTo>
                  <a:cubicBezTo>
                    <a:pt x="6" y="4"/>
                    <a:pt x="8" y="5"/>
                    <a:pt x="8" y="7"/>
                  </a:cubicBezTo>
                  <a:cubicBezTo>
                    <a:pt x="9" y="8"/>
                    <a:pt x="9" y="9"/>
                    <a:pt x="10" y="9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5" y="2"/>
                    <a:pt x="17" y="1"/>
                    <a:pt x="19" y="1"/>
                  </a:cubicBezTo>
                  <a:cubicBezTo>
                    <a:pt x="21" y="1"/>
                    <a:pt x="24" y="3"/>
                    <a:pt x="25" y="5"/>
                  </a:cubicBezTo>
                  <a:cubicBezTo>
                    <a:pt x="26" y="6"/>
                    <a:pt x="26" y="6"/>
                    <a:pt x="27" y="7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9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1" y="5"/>
                  </a:cubicBezTo>
                  <a:cubicBezTo>
                    <a:pt x="33" y="2"/>
                    <a:pt x="36" y="1"/>
                    <a:pt x="37" y="1"/>
                  </a:cubicBezTo>
                  <a:cubicBezTo>
                    <a:pt x="39" y="1"/>
                    <a:pt x="41" y="2"/>
                    <a:pt x="44" y="5"/>
                  </a:cubicBezTo>
                  <a:cubicBezTo>
                    <a:pt x="44" y="6"/>
                    <a:pt x="45" y="6"/>
                    <a:pt x="45" y="7"/>
                  </a:cubicBezTo>
                  <a:cubicBezTo>
                    <a:pt x="45" y="8"/>
                    <a:pt x="46" y="9"/>
                    <a:pt x="46" y="9"/>
                  </a:cubicBezTo>
                  <a:cubicBezTo>
                    <a:pt x="47" y="9"/>
                    <a:pt x="47" y="8"/>
                    <a:pt x="48" y="7"/>
                  </a:cubicBezTo>
                  <a:cubicBezTo>
                    <a:pt x="48" y="6"/>
                    <a:pt x="48" y="5"/>
                    <a:pt x="49" y="5"/>
                  </a:cubicBezTo>
                  <a:cubicBezTo>
                    <a:pt x="53" y="0"/>
                    <a:pt x="59" y="0"/>
                    <a:pt x="62" y="5"/>
                  </a:cubicBezTo>
                  <a:cubicBezTo>
                    <a:pt x="63" y="6"/>
                    <a:pt x="63" y="7"/>
                    <a:pt x="63" y="8"/>
                  </a:cubicBezTo>
                  <a:cubicBezTo>
                    <a:pt x="63" y="10"/>
                    <a:pt x="62" y="12"/>
                    <a:pt x="60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8" y="12"/>
                    <a:pt x="57" y="11"/>
                    <a:pt x="56" y="10"/>
                  </a:cubicBezTo>
                  <a:cubicBezTo>
                    <a:pt x="56" y="10"/>
                    <a:pt x="56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1"/>
                    <a:pt x="55" y="11"/>
                  </a:cubicBezTo>
                  <a:cubicBezTo>
                    <a:pt x="53" y="15"/>
                    <a:pt x="50" y="17"/>
                    <a:pt x="46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1" name="Group 64">
            <a:extLst>
              <a:ext uri="{FF2B5EF4-FFF2-40B4-BE49-F238E27FC236}">
                <a16:creationId xmlns:a16="http://schemas.microsoft.com/office/drawing/2014/main" id="{00A9512A-88CE-3ED5-EA93-5167363EFB07}"/>
              </a:ext>
            </a:extLst>
          </p:cNvPr>
          <p:cNvGrpSpPr/>
          <p:nvPr/>
        </p:nvGrpSpPr>
        <p:grpSpPr>
          <a:xfrm>
            <a:off x="9826619" y="4016088"/>
            <a:ext cx="397024" cy="455533"/>
            <a:chOff x="11201401" y="1560513"/>
            <a:chExt cx="754063" cy="865188"/>
          </a:xfrm>
          <a:solidFill>
            <a:schemeClr val="bg1"/>
          </a:solidFill>
        </p:grpSpPr>
        <p:sp>
          <p:nvSpPr>
            <p:cNvPr id="172" name="Freeform 48">
              <a:extLst>
                <a:ext uri="{FF2B5EF4-FFF2-40B4-BE49-F238E27FC236}">
                  <a16:creationId xmlns:a16="http://schemas.microsoft.com/office/drawing/2014/main" id="{D99A70F4-6957-0167-4347-9EE723ED4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051" y="1789113"/>
              <a:ext cx="125413" cy="357188"/>
            </a:xfrm>
            <a:custGeom>
              <a:avLst/>
              <a:gdLst>
                <a:gd name="T0" fmla="*/ 9 w 37"/>
                <a:gd name="T1" fmla="*/ 105 h 105"/>
                <a:gd name="T2" fmla="*/ 6 w 37"/>
                <a:gd name="T3" fmla="*/ 104 h 105"/>
                <a:gd name="T4" fmla="*/ 2 w 37"/>
                <a:gd name="T5" fmla="*/ 94 h 105"/>
                <a:gd name="T6" fmla="*/ 20 w 37"/>
                <a:gd name="T7" fmla="*/ 53 h 105"/>
                <a:gd name="T8" fmla="*/ 2 w 37"/>
                <a:gd name="T9" fmla="*/ 12 h 105"/>
                <a:gd name="T10" fmla="*/ 6 w 37"/>
                <a:gd name="T11" fmla="*/ 2 h 105"/>
                <a:gd name="T12" fmla="*/ 16 w 37"/>
                <a:gd name="T13" fmla="*/ 6 h 105"/>
                <a:gd name="T14" fmla="*/ 36 w 37"/>
                <a:gd name="T15" fmla="*/ 49 h 105"/>
                <a:gd name="T16" fmla="*/ 37 w 37"/>
                <a:gd name="T17" fmla="*/ 54 h 105"/>
                <a:gd name="T18" fmla="*/ 36 w 37"/>
                <a:gd name="T19" fmla="*/ 57 h 105"/>
                <a:gd name="T20" fmla="*/ 16 w 37"/>
                <a:gd name="T21" fmla="*/ 100 h 105"/>
                <a:gd name="T22" fmla="*/ 9 w 37"/>
                <a:gd name="T2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105">
                  <a:moveTo>
                    <a:pt x="9" y="105"/>
                  </a:moveTo>
                  <a:cubicBezTo>
                    <a:pt x="8" y="105"/>
                    <a:pt x="7" y="105"/>
                    <a:pt x="6" y="104"/>
                  </a:cubicBezTo>
                  <a:cubicBezTo>
                    <a:pt x="1" y="102"/>
                    <a:pt x="0" y="98"/>
                    <a:pt x="2" y="9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8"/>
                    <a:pt x="1" y="4"/>
                    <a:pt x="6" y="2"/>
                  </a:cubicBezTo>
                  <a:cubicBezTo>
                    <a:pt x="10" y="0"/>
                    <a:pt x="14" y="2"/>
                    <a:pt x="16" y="6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51"/>
                    <a:pt x="37" y="53"/>
                    <a:pt x="37" y="54"/>
                  </a:cubicBezTo>
                  <a:cubicBezTo>
                    <a:pt x="37" y="55"/>
                    <a:pt x="36" y="56"/>
                    <a:pt x="36" y="57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15" y="103"/>
                    <a:pt x="12" y="105"/>
                    <a:pt x="9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9">
              <a:extLst>
                <a:ext uri="{FF2B5EF4-FFF2-40B4-BE49-F238E27FC236}">
                  <a16:creationId xmlns:a16="http://schemas.microsoft.com/office/drawing/2014/main" id="{AD0D437C-7EFD-1DF8-7620-5A5AE9529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01401" y="1560513"/>
              <a:ext cx="434975" cy="865188"/>
            </a:xfrm>
            <a:custGeom>
              <a:avLst/>
              <a:gdLst>
                <a:gd name="T0" fmla="*/ 16 w 128"/>
                <a:gd name="T1" fmla="*/ 16 h 254"/>
                <a:gd name="T2" fmla="*/ 112 w 128"/>
                <a:gd name="T3" fmla="*/ 48 h 254"/>
                <a:gd name="T4" fmla="*/ 112 w 128"/>
                <a:gd name="T5" fmla="*/ 238 h 254"/>
                <a:gd name="T6" fmla="*/ 16 w 128"/>
                <a:gd name="T7" fmla="*/ 206 h 254"/>
                <a:gd name="T8" fmla="*/ 16 w 128"/>
                <a:gd name="T9" fmla="*/ 17 h 254"/>
                <a:gd name="T10" fmla="*/ 15 w 128"/>
                <a:gd name="T11" fmla="*/ 0 h 254"/>
                <a:gd name="T12" fmla="*/ 6 w 128"/>
                <a:gd name="T13" fmla="*/ 3 h 254"/>
                <a:gd name="T14" fmla="*/ 0 w 128"/>
                <a:gd name="T15" fmla="*/ 16 h 254"/>
                <a:gd name="T16" fmla="*/ 0 w 128"/>
                <a:gd name="T17" fmla="*/ 206 h 254"/>
                <a:gd name="T18" fmla="*/ 10 w 128"/>
                <a:gd name="T19" fmla="*/ 221 h 254"/>
                <a:gd name="T20" fmla="*/ 106 w 128"/>
                <a:gd name="T21" fmla="*/ 253 h 254"/>
                <a:gd name="T22" fmla="*/ 111 w 128"/>
                <a:gd name="T23" fmla="*/ 254 h 254"/>
                <a:gd name="T24" fmla="*/ 121 w 128"/>
                <a:gd name="T25" fmla="*/ 251 h 254"/>
                <a:gd name="T26" fmla="*/ 128 w 128"/>
                <a:gd name="T27" fmla="*/ 238 h 254"/>
                <a:gd name="T28" fmla="*/ 128 w 128"/>
                <a:gd name="T29" fmla="*/ 48 h 254"/>
                <a:gd name="T30" fmla="*/ 116 w 128"/>
                <a:gd name="T31" fmla="*/ 33 h 254"/>
                <a:gd name="T32" fmla="*/ 20 w 128"/>
                <a:gd name="T33" fmla="*/ 1 h 254"/>
                <a:gd name="T34" fmla="*/ 15 w 128"/>
                <a:gd name="T35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54">
                  <a:moveTo>
                    <a:pt x="16" y="16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2" y="238"/>
                    <a:pt x="112" y="238"/>
                    <a:pt x="112" y="238"/>
                  </a:cubicBezTo>
                  <a:cubicBezTo>
                    <a:pt x="16" y="206"/>
                    <a:pt x="16" y="206"/>
                    <a:pt x="16" y="206"/>
                  </a:cubicBezTo>
                  <a:cubicBezTo>
                    <a:pt x="16" y="17"/>
                    <a:pt x="16" y="17"/>
                    <a:pt x="16" y="17"/>
                  </a:cubicBezTo>
                  <a:moveTo>
                    <a:pt x="15" y="0"/>
                  </a:moveTo>
                  <a:cubicBezTo>
                    <a:pt x="11" y="0"/>
                    <a:pt x="9" y="1"/>
                    <a:pt x="6" y="3"/>
                  </a:cubicBezTo>
                  <a:cubicBezTo>
                    <a:pt x="2" y="6"/>
                    <a:pt x="0" y="11"/>
                    <a:pt x="0" y="1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3"/>
                    <a:pt x="4" y="219"/>
                    <a:pt x="10" y="221"/>
                  </a:cubicBezTo>
                  <a:cubicBezTo>
                    <a:pt x="106" y="253"/>
                    <a:pt x="106" y="253"/>
                    <a:pt x="106" y="253"/>
                  </a:cubicBezTo>
                  <a:cubicBezTo>
                    <a:pt x="108" y="254"/>
                    <a:pt x="109" y="254"/>
                    <a:pt x="111" y="254"/>
                  </a:cubicBezTo>
                  <a:cubicBezTo>
                    <a:pt x="114" y="254"/>
                    <a:pt x="118" y="253"/>
                    <a:pt x="121" y="251"/>
                  </a:cubicBezTo>
                  <a:cubicBezTo>
                    <a:pt x="125" y="248"/>
                    <a:pt x="128" y="243"/>
                    <a:pt x="128" y="23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1"/>
                    <a:pt x="123" y="35"/>
                    <a:pt x="116" y="3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0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50">
              <a:extLst>
                <a:ext uri="{FF2B5EF4-FFF2-40B4-BE49-F238E27FC236}">
                  <a16:creationId xmlns:a16="http://schemas.microsoft.com/office/drawing/2014/main" id="{2167C324-7CB3-6A41-8999-A31AD3A15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5101" y="2163763"/>
              <a:ext cx="244475" cy="190500"/>
            </a:xfrm>
            <a:custGeom>
              <a:avLst/>
              <a:gdLst>
                <a:gd name="T0" fmla="*/ 64 w 72"/>
                <a:gd name="T1" fmla="*/ 56 h 56"/>
                <a:gd name="T2" fmla="*/ 8 w 72"/>
                <a:gd name="T3" fmla="*/ 56 h 56"/>
                <a:gd name="T4" fmla="*/ 0 w 72"/>
                <a:gd name="T5" fmla="*/ 48 h 56"/>
                <a:gd name="T6" fmla="*/ 8 w 72"/>
                <a:gd name="T7" fmla="*/ 40 h 56"/>
                <a:gd name="T8" fmla="*/ 56 w 72"/>
                <a:gd name="T9" fmla="*/ 40 h 56"/>
                <a:gd name="T10" fmla="*/ 56 w 72"/>
                <a:gd name="T11" fmla="*/ 8 h 56"/>
                <a:gd name="T12" fmla="*/ 64 w 72"/>
                <a:gd name="T13" fmla="*/ 0 h 56"/>
                <a:gd name="T14" fmla="*/ 72 w 72"/>
                <a:gd name="T15" fmla="*/ 8 h 56"/>
                <a:gd name="T16" fmla="*/ 72 w 72"/>
                <a:gd name="T17" fmla="*/ 48 h 56"/>
                <a:gd name="T18" fmla="*/ 64 w 72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56">
                  <a:moveTo>
                    <a:pt x="64" y="5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4" y="56"/>
                    <a:pt x="0" y="52"/>
                    <a:pt x="0" y="48"/>
                  </a:cubicBezTo>
                  <a:cubicBezTo>
                    <a:pt x="0" y="44"/>
                    <a:pt x="4" y="40"/>
                    <a:pt x="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60" y="0"/>
                    <a:pt x="64" y="0"/>
                  </a:cubicBezTo>
                  <a:cubicBezTo>
                    <a:pt x="68" y="0"/>
                    <a:pt x="72" y="4"/>
                    <a:pt x="72" y="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52"/>
                    <a:pt x="68" y="56"/>
                    <a:pt x="64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51">
              <a:extLst>
                <a:ext uri="{FF2B5EF4-FFF2-40B4-BE49-F238E27FC236}">
                  <a16:creationId xmlns:a16="http://schemas.microsoft.com/office/drawing/2014/main" id="{DF0D5B69-885A-5C17-C4FE-AE871E6DD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5688" y="1563688"/>
              <a:ext cx="623888" cy="217488"/>
            </a:xfrm>
            <a:custGeom>
              <a:avLst/>
              <a:gdLst>
                <a:gd name="T0" fmla="*/ 176 w 184"/>
                <a:gd name="T1" fmla="*/ 64 h 64"/>
                <a:gd name="T2" fmla="*/ 168 w 184"/>
                <a:gd name="T3" fmla="*/ 56 h 64"/>
                <a:gd name="T4" fmla="*/ 168 w 184"/>
                <a:gd name="T5" fmla="*/ 16 h 64"/>
                <a:gd name="T6" fmla="*/ 19 w 184"/>
                <a:gd name="T7" fmla="*/ 16 h 64"/>
                <a:gd name="T8" fmla="*/ 12 w 184"/>
                <a:gd name="T9" fmla="*/ 13 h 64"/>
                <a:gd name="T10" fmla="*/ 8 w 184"/>
                <a:gd name="T11" fmla="*/ 16 h 64"/>
                <a:gd name="T12" fmla="*/ 0 w 184"/>
                <a:gd name="T13" fmla="*/ 8 h 64"/>
                <a:gd name="T14" fmla="*/ 8 w 184"/>
                <a:gd name="T15" fmla="*/ 0 h 64"/>
                <a:gd name="T16" fmla="*/ 176 w 184"/>
                <a:gd name="T17" fmla="*/ 0 h 64"/>
                <a:gd name="T18" fmla="*/ 184 w 184"/>
                <a:gd name="T19" fmla="*/ 8 h 64"/>
                <a:gd name="T20" fmla="*/ 184 w 184"/>
                <a:gd name="T21" fmla="*/ 56 h 64"/>
                <a:gd name="T22" fmla="*/ 176 w 184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64">
                  <a:moveTo>
                    <a:pt x="176" y="64"/>
                  </a:moveTo>
                  <a:cubicBezTo>
                    <a:pt x="172" y="64"/>
                    <a:pt x="168" y="60"/>
                    <a:pt x="168" y="56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0" y="0"/>
                    <a:pt x="184" y="4"/>
                    <a:pt x="184" y="8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4" y="60"/>
                    <a:pt x="180" y="64"/>
                    <a:pt x="176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52">
              <a:extLst>
                <a:ext uri="{FF2B5EF4-FFF2-40B4-BE49-F238E27FC236}">
                  <a16:creationId xmlns:a16="http://schemas.microsoft.com/office/drawing/2014/main" id="{AB43204E-6D13-4410-82C7-3EC3E5227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2054225"/>
              <a:ext cx="26988" cy="10953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53">
              <a:extLst>
                <a:ext uri="{FF2B5EF4-FFF2-40B4-BE49-F238E27FC236}">
                  <a16:creationId xmlns:a16="http://schemas.microsoft.com/office/drawing/2014/main" id="{103B9D4C-5A2E-6F71-0C02-5616CB268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651" y="1931988"/>
              <a:ext cx="257175" cy="53975"/>
            </a:xfrm>
            <a:custGeom>
              <a:avLst/>
              <a:gdLst>
                <a:gd name="T0" fmla="*/ 68 w 76"/>
                <a:gd name="T1" fmla="*/ 16 h 16"/>
                <a:gd name="T2" fmla="*/ 8 w 76"/>
                <a:gd name="T3" fmla="*/ 16 h 16"/>
                <a:gd name="T4" fmla="*/ 0 w 76"/>
                <a:gd name="T5" fmla="*/ 8 h 16"/>
                <a:gd name="T6" fmla="*/ 8 w 76"/>
                <a:gd name="T7" fmla="*/ 0 h 16"/>
                <a:gd name="T8" fmla="*/ 68 w 76"/>
                <a:gd name="T9" fmla="*/ 0 h 16"/>
                <a:gd name="T10" fmla="*/ 76 w 76"/>
                <a:gd name="T11" fmla="*/ 8 h 16"/>
                <a:gd name="T12" fmla="*/ 68 w 7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6">
                  <a:moveTo>
                    <a:pt x="6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6" y="4"/>
                    <a:pt x="76" y="8"/>
                  </a:cubicBezTo>
                  <a:cubicBezTo>
                    <a:pt x="76" y="12"/>
                    <a:pt x="72" y="16"/>
                    <a:pt x="6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8" name="Group 36">
            <a:extLst>
              <a:ext uri="{FF2B5EF4-FFF2-40B4-BE49-F238E27FC236}">
                <a16:creationId xmlns:a16="http://schemas.microsoft.com/office/drawing/2014/main" id="{D0279AA0-5727-CA02-6D23-C6A2BE5D093D}"/>
              </a:ext>
            </a:extLst>
          </p:cNvPr>
          <p:cNvGrpSpPr/>
          <p:nvPr/>
        </p:nvGrpSpPr>
        <p:grpSpPr>
          <a:xfrm>
            <a:off x="11923979" y="4064469"/>
            <a:ext cx="307777" cy="1886891"/>
            <a:chOff x="10924928" y="3930813"/>
            <a:chExt cx="307777" cy="1886891"/>
          </a:xfrm>
        </p:grpSpPr>
        <p:sp>
          <p:nvSpPr>
            <p:cNvPr id="179" name="Rectangle 37">
              <a:extLst>
                <a:ext uri="{FF2B5EF4-FFF2-40B4-BE49-F238E27FC236}">
                  <a16:creationId xmlns:a16="http://schemas.microsoft.com/office/drawing/2014/main" id="{D26F92F3-86FB-3324-C895-1E32A1A795FE}"/>
                </a:ext>
              </a:extLst>
            </p:cNvPr>
            <p:cNvSpPr/>
            <p:nvPr/>
          </p:nvSpPr>
          <p:spPr>
            <a:xfrm>
              <a:off x="10959548" y="3935896"/>
              <a:ext cx="238539" cy="18818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31FAF0D-9707-C233-90C1-1CBEC74E931A}"/>
                </a:ext>
              </a:extLst>
            </p:cNvPr>
            <p:cNvSpPr txBox="1"/>
            <p:nvPr/>
          </p:nvSpPr>
          <p:spPr>
            <a:xfrm rot="16200000">
              <a:off x="10159334" y="4696407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600" dirty="0">
                  <a:solidFill>
                    <a:schemeClr val="bg1"/>
                  </a:solidFill>
                  <a:latin typeface="+mj-lt"/>
                </a:rPr>
                <a:t>COMMERCE</a:t>
              </a:r>
            </a:p>
          </p:txBody>
        </p:sp>
      </p:grpSp>
      <p:pic>
        <p:nvPicPr>
          <p:cNvPr id="181" name="그림 180">
            <a:extLst>
              <a:ext uri="{FF2B5EF4-FFF2-40B4-BE49-F238E27FC236}">
                <a16:creationId xmlns:a16="http://schemas.microsoft.com/office/drawing/2014/main" id="{5B3AAFF9-91D6-2EE1-803D-1656E65F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1" y="919521"/>
            <a:ext cx="285790" cy="781159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8D37AF46-9FA2-DBDC-040F-D51317552D77}"/>
              </a:ext>
            </a:extLst>
          </p:cNvPr>
          <p:cNvSpPr txBox="1"/>
          <p:nvPr/>
        </p:nvSpPr>
        <p:spPr>
          <a:xfrm>
            <a:off x="344071" y="838906"/>
            <a:ext cx="2208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>
                <a:solidFill>
                  <a:srgbClr val="1CAC96"/>
                </a:solidFill>
                <a:ea typeface="에스코어 드림 7 ExtraBold" panose="020B0803030302020204"/>
              </a:rPr>
              <a:t>분석</a:t>
            </a:r>
            <a:endParaRPr kumimoji="1" lang="ko-Kore-KR" altLang="en-US" sz="5000" dirty="0">
              <a:solidFill>
                <a:srgbClr val="1CAC96"/>
              </a:solidFill>
              <a:ea typeface="에스코어 드림 7 ExtraBold" panose="020B08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5959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263C8-F7B8-2B2C-3C01-8D21ABF8D8B2}"/>
              </a:ext>
            </a:extLst>
          </p:cNvPr>
          <p:cNvSpPr txBox="1"/>
          <p:nvPr/>
        </p:nvSpPr>
        <p:spPr>
          <a:xfrm>
            <a:off x="423333" y="372533"/>
            <a:ext cx="40809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/>
              <a:t>일반고객</a:t>
            </a:r>
            <a:endParaRPr kumimoji="1" lang="ko-Kore-KR" altLang="en-US" sz="5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80BB66-D1B6-969D-4570-5146DE14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8" y="1832422"/>
            <a:ext cx="4253619" cy="337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12DAFFB-9127-4F48-DC0F-9D8B1B697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031" y="2053853"/>
            <a:ext cx="65659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868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.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AD97"/>
      </a:accent1>
      <a:accent2>
        <a:srgbClr val="A8C56D"/>
      </a:accent2>
      <a:accent3>
        <a:srgbClr val="F7AA32"/>
      </a:accent3>
      <a:accent4>
        <a:srgbClr val="CA4D3D"/>
      </a:accent4>
      <a:accent5>
        <a:srgbClr val="53677A"/>
      </a:accent5>
      <a:accent6>
        <a:srgbClr val="CACACA"/>
      </a:accent6>
      <a:hlink>
        <a:srgbClr val="0563C1"/>
      </a:hlink>
      <a:folHlink>
        <a:srgbClr val="954F72"/>
      </a:folHlink>
    </a:clrScheme>
    <a:fontScheme name="Custom 5">
      <a:majorFont>
        <a:latin typeface="Glacial Indifference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1758</Words>
  <Application>Microsoft Office PowerPoint</Application>
  <PresentationFormat>와이드스크린</PresentationFormat>
  <Paragraphs>278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Glacial Indifference</vt:lpstr>
      <vt:lpstr>Söhne</vt:lpstr>
      <vt:lpstr>맑은 고딕</vt:lpstr>
      <vt:lpstr>새굴림</vt:lpstr>
      <vt:lpstr>에스코어 드림 3 Light</vt:lpstr>
      <vt:lpstr>에스코어 드림 4 Regular</vt:lpstr>
      <vt:lpstr>에스코어 드림 6 Bold</vt:lpstr>
      <vt:lpstr>에스코어 드림 7 ExtraBold</vt:lpstr>
      <vt:lpstr>Arial</vt:lpstr>
      <vt:lpstr>Lato</vt:lpstr>
      <vt:lpstr>Segoe UI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bachtiar nurhakim</dc:creator>
  <cp:lastModifiedBy>Minsoo Jo</cp:lastModifiedBy>
  <cp:revision>213</cp:revision>
  <dcterms:created xsi:type="dcterms:W3CDTF">2018-04-26T22:42:28Z</dcterms:created>
  <dcterms:modified xsi:type="dcterms:W3CDTF">2024-04-02T19:47:27Z</dcterms:modified>
</cp:coreProperties>
</file>